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5" r:id="rId3"/>
    <p:sldId id="267" r:id="rId4"/>
    <p:sldId id="268" r:id="rId5"/>
    <p:sldId id="266" r:id="rId6"/>
    <p:sldId id="264" r:id="rId7"/>
    <p:sldId id="261" r:id="rId8"/>
    <p:sldId id="262" r:id="rId9"/>
    <p:sldId id="263" r:id="rId10"/>
    <p:sldId id="259" r:id="rId11"/>
    <p:sldId id="260" r:id="rId12"/>
    <p:sldId id="257" r:id="rId13"/>
    <p:sldId id="25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59"/>
  </p:normalViewPr>
  <p:slideViewPr>
    <p:cSldViewPr snapToGrid="0">
      <p:cViewPr varScale="1">
        <p:scale>
          <a:sx n="113" d="100"/>
          <a:sy n="113"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8/2/24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s://academic.oup.com/brain/article/138/9/2716/310927" TargetMode="External"/><Relationship Id="rId13" Type="http://schemas.openxmlformats.org/officeDocument/2006/relationships/hyperlink" Target="https://github.com/stan-dev/stancon_talks/blob/master/2018/Contributed-Talks/02_pourzanjani/ad_progression.Rmd" TargetMode="External"/><Relationship Id="rId3" Type="http://schemas.openxmlformats.org/officeDocument/2006/relationships/hyperlink" Target="https://www.mdpi.com/1422-0067/22/5/2761/html" TargetMode="External"/><Relationship Id="rId7" Type="http://schemas.openxmlformats.org/officeDocument/2006/relationships/hyperlink" Target="https://ieeexplore.ieee.org/document/9525077" TargetMode="External"/><Relationship Id="rId12" Type="http://schemas.openxmlformats.org/officeDocument/2006/relationships/hyperlink" Target="https://github.com/topics/alzheimer-disease-prediction" TargetMode="External"/><Relationship Id="rId2" Type="http://schemas.openxmlformats.org/officeDocument/2006/relationships/hyperlink" Target="https://journals.plos.org/plosone/article?id=10.1371/journal.pone.0235663" TargetMode="External"/><Relationship Id="rId1" Type="http://schemas.openxmlformats.org/officeDocument/2006/relationships/slideLayout" Target="../slideLayouts/slideLayout7.xml"/><Relationship Id="rId6" Type="http://schemas.openxmlformats.org/officeDocument/2006/relationships/hyperlink" Target="https://docs.google.com/presentation/d/1mczyNH7_FfB9RqeHRfzVMxPEm2nRzUZXpPdrgCwZtlw/edit#slide=id.p" TargetMode="External"/><Relationship Id="rId11" Type="http://schemas.openxmlformats.org/officeDocument/2006/relationships/hyperlink" Target="https://www.ncbi.nlm.nih.gov/pmc/articles/PMC7376527/" TargetMode="External"/><Relationship Id="rId5" Type="http://schemas.openxmlformats.org/officeDocument/2006/relationships/hyperlink" Target="https://www.sciencedirect.com/science/article/pii/S105381191930031X" TargetMode="External"/><Relationship Id="rId10" Type="http://schemas.openxmlformats.org/officeDocument/2006/relationships/hyperlink" Target="https://www.ncbi.nlm.nih.gov/pmc/articles/PMC6976616/" TargetMode="External"/><Relationship Id="rId4" Type="http://schemas.openxmlformats.org/officeDocument/2006/relationships/hyperlink" Target="https://www.nature.com/articles/s41598-018-37769-z" TargetMode="External"/><Relationship Id="rId9" Type="http://schemas.openxmlformats.org/officeDocument/2006/relationships/hyperlink" Target="https://jamanetwork.com/journals/jamaneurology/fullarticle/775090" TargetMode="External"/><Relationship Id="rId14" Type="http://schemas.openxmlformats.org/officeDocument/2006/relationships/hyperlink" Target="https://github.com/grantgasser/Alzheimers-Prediction#prediction-mode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724-64B5-362C-C1E4-9BC5D9592C84}"/>
              </a:ext>
            </a:extLst>
          </p:cNvPr>
          <p:cNvSpPr>
            <a:spLocks noGrp="1"/>
          </p:cNvSpPr>
          <p:nvPr>
            <p:ph type="ctrTitle"/>
          </p:nvPr>
        </p:nvSpPr>
        <p:spPr/>
        <p:txBody>
          <a:bodyPr/>
          <a:lstStyle/>
          <a:p>
            <a:r>
              <a:rPr lang="en-US" dirty="0" err="1"/>
              <a:t>Abeta</a:t>
            </a:r>
            <a:r>
              <a:rPr lang="en-US" dirty="0"/>
              <a:t> Prediction</a:t>
            </a:r>
          </a:p>
        </p:txBody>
      </p:sp>
      <p:sp>
        <p:nvSpPr>
          <p:cNvPr id="3" name="Subtitle 2">
            <a:extLst>
              <a:ext uri="{FF2B5EF4-FFF2-40B4-BE49-F238E27FC236}">
                <a16:creationId xmlns:a16="http://schemas.microsoft.com/office/drawing/2014/main" id="{594D7CED-E1F8-1DA7-C0B0-F31F6ACA5CC0}"/>
              </a:ext>
            </a:extLst>
          </p:cNvPr>
          <p:cNvSpPr>
            <a:spLocks noGrp="1"/>
          </p:cNvSpPr>
          <p:nvPr>
            <p:ph type="subTitle" idx="1"/>
          </p:nvPr>
        </p:nvSpPr>
        <p:spPr/>
        <p:txBody>
          <a:bodyPr/>
          <a:lstStyle/>
          <a:p>
            <a:r>
              <a:rPr lang="en-US" dirty="0"/>
              <a:t>By </a:t>
            </a:r>
            <a:r>
              <a:rPr lang="en-US" b="1" dirty="0" err="1"/>
              <a:t>Kathakoli</a:t>
            </a:r>
            <a:r>
              <a:rPr lang="en-US" b="1" dirty="0"/>
              <a:t> Sengupta</a:t>
            </a:r>
          </a:p>
        </p:txBody>
      </p:sp>
    </p:spTree>
    <p:extLst>
      <p:ext uri="{BB962C8B-B14F-4D97-AF65-F5344CB8AC3E}">
        <p14:creationId xmlns:p14="http://schemas.microsoft.com/office/powerpoint/2010/main" val="1016696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2F64D-ECA3-1535-9A94-EEBFB6A6FD94}"/>
              </a:ext>
            </a:extLst>
          </p:cNvPr>
          <p:cNvSpPr/>
          <p:nvPr/>
        </p:nvSpPr>
        <p:spPr>
          <a:xfrm>
            <a:off x="357187" y="414337"/>
            <a:ext cx="5572125" cy="78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solidFill>
                  <a:schemeClr val="bg1"/>
                </a:solidFill>
                <a:effectLst/>
                <a:latin typeface="Helvetica" pitchFamily="2" charset="0"/>
              </a:rPr>
              <a:t>Global-Local Transformer for Brain Age Estimation (Paper)</a:t>
            </a:r>
            <a:endParaRPr lang="en-IN" sz="2000" dirty="0">
              <a:solidFill>
                <a:schemeClr val="bg1"/>
              </a:solidFill>
            </a:endParaRPr>
          </a:p>
        </p:txBody>
      </p:sp>
      <p:pic>
        <p:nvPicPr>
          <p:cNvPr id="3" name="Picture 2">
            <a:extLst>
              <a:ext uri="{FF2B5EF4-FFF2-40B4-BE49-F238E27FC236}">
                <a16:creationId xmlns:a16="http://schemas.microsoft.com/office/drawing/2014/main" id="{61849C82-43C5-2BA3-1AF4-58BF1425070E}"/>
              </a:ext>
            </a:extLst>
          </p:cNvPr>
          <p:cNvPicPr>
            <a:picLocks noChangeAspect="1"/>
          </p:cNvPicPr>
          <p:nvPr/>
        </p:nvPicPr>
        <p:blipFill>
          <a:blip r:embed="rId2"/>
          <a:stretch>
            <a:fillRect/>
          </a:stretch>
        </p:blipFill>
        <p:spPr>
          <a:xfrm>
            <a:off x="355600" y="1387475"/>
            <a:ext cx="5740400" cy="2425700"/>
          </a:xfrm>
          <a:prstGeom prst="rect">
            <a:avLst/>
          </a:prstGeom>
        </p:spPr>
      </p:pic>
      <p:sp>
        <p:nvSpPr>
          <p:cNvPr id="4" name="TextBox 3">
            <a:extLst>
              <a:ext uri="{FF2B5EF4-FFF2-40B4-BE49-F238E27FC236}">
                <a16:creationId xmlns:a16="http://schemas.microsoft.com/office/drawing/2014/main" id="{7074D99B-5F0E-F177-B853-C269A2C27682}"/>
              </a:ext>
            </a:extLst>
          </p:cNvPr>
          <p:cNvSpPr txBox="1"/>
          <p:nvPr/>
        </p:nvSpPr>
        <p:spPr>
          <a:xfrm>
            <a:off x="6400800" y="1200150"/>
            <a:ext cx="5434012" cy="2862322"/>
          </a:xfrm>
          <a:prstGeom prst="rect">
            <a:avLst/>
          </a:prstGeom>
          <a:noFill/>
        </p:spPr>
        <p:txBody>
          <a:bodyPr wrap="square" rtlCol="0">
            <a:spAutoFit/>
          </a:bodyPr>
          <a:lstStyle/>
          <a:p>
            <a:pPr marL="342900" indent="-342900">
              <a:buAutoNum type="arabicPeriod"/>
            </a:pPr>
            <a:r>
              <a:rPr lang="en-US" dirty="0"/>
              <a:t>The diagram shows a global-local transformer  for age prediction of the Alzheimer’s patients from other demographic and brain image features.</a:t>
            </a:r>
          </a:p>
          <a:p>
            <a:pPr marL="342900" indent="-342900">
              <a:buAutoNum type="arabicPeriod"/>
            </a:pPr>
            <a:endParaRPr lang="en-US" dirty="0"/>
          </a:p>
          <a:p>
            <a:pPr marL="342900" indent="-342900">
              <a:buAutoNum type="arabicPeriod"/>
            </a:pPr>
            <a:r>
              <a:rPr lang="en-US" dirty="0"/>
              <a:t>For this key and values are computed from global pathway and query from local pathway. The global features i.e. weighted sum( attention) of global values is concatenated to local so that local also has global context information.</a:t>
            </a:r>
          </a:p>
          <a:p>
            <a:pPr marL="342900" indent="-342900">
              <a:buAutoNum type="arabicPeriod"/>
            </a:pPr>
            <a:endParaRPr lang="en-US" dirty="0"/>
          </a:p>
        </p:txBody>
      </p:sp>
      <p:pic>
        <p:nvPicPr>
          <p:cNvPr id="5" name="Picture 4">
            <a:extLst>
              <a:ext uri="{FF2B5EF4-FFF2-40B4-BE49-F238E27FC236}">
                <a16:creationId xmlns:a16="http://schemas.microsoft.com/office/drawing/2014/main" id="{E7E86B27-B802-08F8-F325-87688DAA2DD1}"/>
              </a:ext>
            </a:extLst>
          </p:cNvPr>
          <p:cNvPicPr>
            <a:picLocks noChangeAspect="1"/>
          </p:cNvPicPr>
          <p:nvPr/>
        </p:nvPicPr>
        <p:blipFill>
          <a:blip r:embed="rId3"/>
          <a:stretch>
            <a:fillRect/>
          </a:stretch>
        </p:blipFill>
        <p:spPr>
          <a:xfrm>
            <a:off x="952500" y="4581525"/>
            <a:ext cx="2273300" cy="279400"/>
          </a:xfrm>
          <a:prstGeom prst="rect">
            <a:avLst/>
          </a:prstGeom>
        </p:spPr>
      </p:pic>
      <p:sp>
        <p:nvSpPr>
          <p:cNvPr id="6" name="TextBox 5">
            <a:extLst>
              <a:ext uri="{FF2B5EF4-FFF2-40B4-BE49-F238E27FC236}">
                <a16:creationId xmlns:a16="http://schemas.microsoft.com/office/drawing/2014/main" id="{1A4AFA48-F84F-3A7B-B09C-2912B022B371}"/>
              </a:ext>
            </a:extLst>
          </p:cNvPr>
          <p:cNvSpPr txBox="1"/>
          <p:nvPr/>
        </p:nvSpPr>
        <p:spPr>
          <a:xfrm>
            <a:off x="471488" y="4152384"/>
            <a:ext cx="1824025" cy="369332"/>
          </a:xfrm>
          <a:prstGeom prst="rect">
            <a:avLst/>
          </a:prstGeom>
          <a:noFill/>
        </p:spPr>
        <p:txBody>
          <a:bodyPr wrap="none" rtlCol="0">
            <a:spAutoFit/>
          </a:bodyPr>
          <a:lstStyle/>
          <a:p>
            <a:r>
              <a:rPr lang="en-US" dirty="0"/>
              <a:t>Global Attention:</a:t>
            </a:r>
          </a:p>
        </p:txBody>
      </p:sp>
      <p:sp>
        <p:nvSpPr>
          <p:cNvPr id="7" name="TextBox 6">
            <a:extLst>
              <a:ext uri="{FF2B5EF4-FFF2-40B4-BE49-F238E27FC236}">
                <a16:creationId xmlns:a16="http://schemas.microsoft.com/office/drawing/2014/main" id="{EB41D2A9-6C47-92E9-F73B-26F84FF016C1}"/>
              </a:ext>
            </a:extLst>
          </p:cNvPr>
          <p:cNvSpPr txBox="1"/>
          <p:nvPr/>
        </p:nvSpPr>
        <p:spPr>
          <a:xfrm>
            <a:off x="3486150" y="4509055"/>
            <a:ext cx="1233030" cy="369332"/>
          </a:xfrm>
          <a:prstGeom prst="rect">
            <a:avLst/>
          </a:prstGeom>
          <a:noFill/>
        </p:spPr>
        <p:txBody>
          <a:bodyPr wrap="none" rtlCol="0">
            <a:spAutoFit/>
          </a:bodyPr>
          <a:lstStyle/>
          <a:p>
            <a:r>
              <a:rPr lang="en-US" dirty="0"/>
              <a:t>Where  </a:t>
            </a:r>
            <a:r>
              <a:rPr lang="en-US" dirty="0" err="1"/>
              <a:t>sij</a:t>
            </a:r>
            <a:r>
              <a:rPr lang="en-US" dirty="0"/>
              <a:t>=</a:t>
            </a:r>
          </a:p>
        </p:txBody>
      </p:sp>
      <p:pic>
        <p:nvPicPr>
          <p:cNvPr id="8" name="Picture 7">
            <a:extLst>
              <a:ext uri="{FF2B5EF4-FFF2-40B4-BE49-F238E27FC236}">
                <a16:creationId xmlns:a16="http://schemas.microsoft.com/office/drawing/2014/main" id="{19B216DA-D816-D0A9-D9A0-3C5EA6A85DA4}"/>
              </a:ext>
            </a:extLst>
          </p:cNvPr>
          <p:cNvPicPr>
            <a:picLocks noChangeAspect="1"/>
          </p:cNvPicPr>
          <p:nvPr/>
        </p:nvPicPr>
        <p:blipFill>
          <a:blip r:embed="rId4"/>
          <a:stretch>
            <a:fillRect/>
          </a:stretch>
        </p:blipFill>
        <p:spPr>
          <a:xfrm>
            <a:off x="5632450" y="3270250"/>
            <a:ext cx="927100" cy="317500"/>
          </a:xfrm>
          <a:prstGeom prst="rect">
            <a:avLst/>
          </a:prstGeom>
        </p:spPr>
      </p:pic>
      <p:pic>
        <p:nvPicPr>
          <p:cNvPr id="9" name="Picture 8">
            <a:extLst>
              <a:ext uri="{FF2B5EF4-FFF2-40B4-BE49-F238E27FC236}">
                <a16:creationId xmlns:a16="http://schemas.microsoft.com/office/drawing/2014/main" id="{B6437D0D-CB6C-E8C0-9D12-3CF61CCB7980}"/>
              </a:ext>
            </a:extLst>
          </p:cNvPr>
          <p:cNvPicPr>
            <a:picLocks noChangeAspect="1"/>
          </p:cNvPicPr>
          <p:nvPr/>
        </p:nvPicPr>
        <p:blipFill>
          <a:blip r:embed="rId4"/>
          <a:stretch>
            <a:fillRect/>
          </a:stretch>
        </p:blipFill>
        <p:spPr>
          <a:xfrm>
            <a:off x="4662487" y="4581525"/>
            <a:ext cx="927100" cy="317500"/>
          </a:xfrm>
          <a:prstGeom prst="rect">
            <a:avLst/>
          </a:prstGeom>
        </p:spPr>
      </p:pic>
      <p:sp>
        <p:nvSpPr>
          <p:cNvPr id="10" name="TextBox 9">
            <a:extLst>
              <a:ext uri="{FF2B5EF4-FFF2-40B4-BE49-F238E27FC236}">
                <a16:creationId xmlns:a16="http://schemas.microsoft.com/office/drawing/2014/main" id="{290EE1BC-C042-2C54-5508-77F5BBC83DD3}"/>
              </a:ext>
            </a:extLst>
          </p:cNvPr>
          <p:cNvSpPr txBox="1"/>
          <p:nvPr/>
        </p:nvSpPr>
        <p:spPr>
          <a:xfrm>
            <a:off x="505580" y="5444609"/>
            <a:ext cx="4156907" cy="369332"/>
          </a:xfrm>
          <a:prstGeom prst="rect">
            <a:avLst/>
          </a:prstGeom>
          <a:noFill/>
        </p:spPr>
        <p:txBody>
          <a:bodyPr wrap="none" rtlCol="0">
            <a:spAutoFit/>
          </a:bodyPr>
          <a:lstStyle/>
          <a:p>
            <a:r>
              <a:rPr lang="en-US" dirty="0"/>
              <a:t>And global-context local features become</a:t>
            </a:r>
          </a:p>
        </p:txBody>
      </p:sp>
      <p:pic>
        <p:nvPicPr>
          <p:cNvPr id="11" name="Picture 10">
            <a:extLst>
              <a:ext uri="{FF2B5EF4-FFF2-40B4-BE49-F238E27FC236}">
                <a16:creationId xmlns:a16="http://schemas.microsoft.com/office/drawing/2014/main" id="{1E1BCEAB-10C6-D9FD-3682-96E4745850DE}"/>
              </a:ext>
            </a:extLst>
          </p:cNvPr>
          <p:cNvPicPr>
            <a:picLocks noChangeAspect="1"/>
          </p:cNvPicPr>
          <p:nvPr/>
        </p:nvPicPr>
        <p:blipFill>
          <a:blip r:embed="rId5"/>
          <a:stretch>
            <a:fillRect/>
          </a:stretch>
        </p:blipFill>
        <p:spPr>
          <a:xfrm>
            <a:off x="4719180" y="5216525"/>
            <a:ext cx="3200400" cy="825500"/>
          </a:xfrm>
          <a:prstGeom prst="rect">
            <a:avLst/>
          </a:prstGeom>
        </p:spPr>
      </p:pic>
      <p:sp>
        <p:nvSpPr>
          <p:cNvPr id="12" name="TextBox 11">
            <a:extLst>
              <a:ext uri="{FF2B5EF4-FFF2-40B4-BE49-F238E27FC236}">
                <a16:creationId xmlns:a16="http://schemas.microsoft.com/office/drawing/2014/main" id="{AF55B02E-A327-EA86-7F29-5E5B5B8DE488}"/>
              </a:ext>
            </a:extLst>
          </p:cNvPr>
          <p:cNvSpPr txBox="1"/>
          <p:nvPr/>
        </p:nvSpPr>
        <p:spPr>
          <a:xfrm>
            <a:off x="471488" y="6258997"/>
            <a:ext cx="5728171" cy="369332"/>
          </a:xfrm>
          <a:prstGeom prst="rect">
            <a:avLst/>
          </a:prstGeom>
          <a:noFill/>
        </p:spPr>
        <p:txBody>
          <a:bodyPr wrap="none" rtlCol="0">
            <a:spAutoFit/>
          </a:bodyPr>
          <a:lstStyle/>
          <a:p>
            <a:r>
              <a:rPr lang="en-US" dirty="0" err="1"/>
              <a:t>Github</a:t>
            </a:r>
            <a:r>
              <a:rPr lang="en-US" dirty="0"/>
              <a:t> Repo: https://</a:t>
            </a:r>
            <a:r>
              <a:rPr lang="en-US" dirty="0" err="1"/>
              <a:t>github.com</a:t>
            </a:r>
            <a:r>
              <a:rPr lang="en-US" dirty="0"/>
              <a:t>/</a:t>
            </a:r>
            <a:r>
              <a:rPr lang="en-US" dirty="0" err="1"/>
              <a:t>wangyirui</a:t>
            </a:r>
            <a:r>
              <a:rPr lang="en-US" dirty="0"/>
              <a:t>/</a:t>
            </a:r>
            <a:r>
              <a:rPr lang="en-US" dirty="0" err="1"/>
              <a:t>AD_Prediction</a:t>
            </a:r>
            <a:endParaRPr lang="en-US" dirty="0"/>
          </a:p>
        </p:txBody>
      </p:sp>
    </p:spTree>
    <p:extLst>
      <p:ext uri="{BB962C8B-B14F-4D97-AF65-F5344CB8AC3E}">
        <p14:creationId xmlns:p14="http://schemas.microsoft.com/office/powerpoint/2010/main" val="3307826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8491B3-8665-0DF6-BA2F-DD038DE828CD}"/>
              </a:ext>
            </a:extLst>
          </p:cNvPr>
          <p:cNvSpPr/>
          <p:nvPr/>
        </p:nvSpPr>
        <p:spPr>
          <a:xfrm>
            <a:off x="357188" y="414337"/>
            <a:ext cx="4672012" cy="78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Progress with A-beta prediction </a:t>
            </a:r>
          </a:p>
        </p:txBody>
      </p:sp>
      <p:pic>
        <p:nvPicPr>
          <p:cNvPr id="3" name="Picture 2">
            <a:extLst>
              <a:ext uri="{FF2B5EF4-FFF2-40B4-BE49-F238E27FC236}">
                <a16:creationId xmlns:a16="http://schemas.microsoft.com/office/drawing/2014/main" id="{248EC660-F956-C7B1-FC4C-EEFFC80492AB}"/>
              </a:ext>
            </a:extLst>
          </p:cNvPr>
          <p:cNvPicPr>
            <a:picLocks noChangeAspect="1"/>
          </p:cNvPicPr>
          <p:nvPr/>
        </p:nvPicPr>
        <p:blipFill>
          <a:blip r:embed="rId2"/>
          <a:stretch>
            <a:fillRect/>
          </a:stretch>
        </p:blipFill>
        <p:spPr>
          <a:xfrm>
            <a:off x="891092" y="1369235"/>
            <a:ext cx="10409815" cy="3374215"/>
          </a:xfrm>
          <a:prstGeom prst="rect">
            <a:avLst/>
          </a:prstGeom>
        </p:spPr>
      </p:pic>
      <p:sp>
        <p:nvSpPr>
          <p:cNvPr id="4" name="TextBox 3">
            <a:extLst>
              <a:ext uri="{FF2B5EF4-FFF2-40B4-BE49-F238E27FC236}">
                <a16:creationId xmlns:a16="http://schemas.microsoft.com/office/drawing/2014/main" id="{E0716B4B-C0F0-C56A-C2FB-60C8A18E3C03}"/>
              </a:ext>
            </a:extLst>
          </p:cNvPr>
          <p:cNvSpPr txBox="1"/>
          <p:nvPr/>
        </p:nvSpPr>
        <p:spPr>
          <a:xfrm>
            <a:off x="891092" y="5119433"/>
            <a:ext cx="10676256" cy="646331"/>
          </a:xfrm>
          <a:prstGeom prst="rect">
            <a:avLst/>
          </a:prstGeom>
          <a:noFill/>
        </p:spPr>
        <p:txBody>
          <a:bodyPr wrap="none" rtlCol="0">
            <a:spAutoFit/>
          </a:bodyPr>
          <a:lstStyle/>
          <a:p>
            <a:r>
              <a:rPr lang="en-US" dirty="0"/>
              <a:t>The correlations with </a:t>
            </a:r>
            <a:r>
              <a:rPr lang="en-US" dirty="0" err="1"/>
              <a:t>VGGNet</a:t>
            </a:r>
            <a:r>
              <a:rPr lang="en-US" dirty="0"/>
              <a:t> based global-local transformer is only around 50% which is not good enough for </a:t>
            </a:r>
          </a:p>
          <a:p>
            <a:r>
              <a:rPr lang="en-US" dirty="0"/>
              <a:t>the prediction. Hence, the accuracy needs to be improved for the a-beta prediction.</a:t>
            </a:r>
          </a:p>
        </p:txBody>
      </p:sp>
    </p:spTree>
    <p:extLst>
      <p:ext uri="{BB962C8B-B14F-4D97-AF65-F5344CB8AC3E}">
        <p14:creationId xmlns:p14="http://schemas.microsoft.com/office/powerpoint/2010/main" val="369629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89B0-DF49-262C-783F-4F6A39193A5E}"/>
              </a:ext>
            </a:extLst>
          </p:cNvPr>
          <p:cNvSpPr>
            <a:spLocks noGrp="1"/>
          </p:cNvSpPr>
          <p:nvPr>
            <p:ph type="title"/>
          </p:nvPr>
        </p:nvSpPr>
        <p:spPr/>
        <p:txBody>
          <a:bodyPr/>
          <a:lstStyle/>
          <a:p>
            <a:r>
              <a:rPr lang="en-US" dirty="0"/>
              <a:t>Proposed Method</a:t>
            </a:r>
          </a:p>
        </p:txBody>
      </p:sp>
      <p:pic>
        <p:nvPicPr>
          <p:cNvPr id="3" name="Picture 2">
            <a:extLst>
              <a:ext uri="{FF2B5EF4-FFF2-40B4-BE49-F238E27FC236}">
                <a16:creationId xmlns:a16="http://schemas.microsoft.com/office/drawing/2014/main" id="{D293EED8-0226-FBE7-BF50-073423A7773D}"/>
              </a:ext>
            </a:extLst>
          </p:cNvPr>
          <p:cNvPicPr>
            <a:picLocks noChangeAspect="1"/>
          </p:cNvPicPr>
          <p:nvPr/>
        </p:nvPicPr>
        <p:blipFill>
          <a:blip r:embed="rId2"/>
          <a:stretch>
            <a:fillRect/>
          </a:stretch>
        </p:blipFill>
        <p:spPr>
          <a:xfrm>
            <a:off x="4250972" y="1836597"/>
            <a:ext cx="6772516" cy="2618316"/>
          </a:xfrm>
          <a:prstGeom prst="rect">
            <a:avLst/>
          </a:prstGeom>
        </p:spPr>
      </p:pic>
      <p:sp>
        <p:nvSpPr>
          <p:cNvPr id="4" name="TextBox 3">
            <a:extLst>
              <a:ext uri="{FF2B5EF4-FFF2-40B4-BE49-F238E27FC236}">
                <a16:creationId xmlns:a16="http://schemas.microsoft.com/office/drawing/2014/main" id="{5190E5B8-6D00-C95C-EA2B-FBA2C9519DC5}"/>
              </a:ext>
            </a:extLst>
          </p:cNvPr>
          <p:cNvSpPr txBox="1"/>
          <p:nvPr/>
        </p:nvSpPr>
        <p:spPr>
          <a:xfrm>
            <a:off x="3623732" y="5021403"/>
            <a:ext cx="8222123" cy="1200329"/>
          </a:xfrm>
          <a:prstGeom prst="rect">
            <a:avLst/>
          </a:prstGeom>
          <a:noFill/>
        </p:spPr>
        <p:txBody>
          <a:bodyPr wrap="none" rtlCol="0">
            <a:spAutoFit/>
          </a:bodyPr>
          <a:lstStyle/>
          <a:p>
            <a:r>
              <a:rPr lang="en-US" dirty="0"/>
              <a:t>The backbone network is case of the global-local transformer model in the proposed </a:t>
            </a:r>
          </a:p>
          <a:p>
            <a:r>
              <a:rPr lang="en-US" dirty="0"/>
              <a:t>literature is a </a:t>
            </a:r>
            <a:r>
              <a:rPr lang="en-US" dirty="0" err="1"/>
              <a:t>VGGNet</a:t>
            </a:r>
            <a:r>
              <a:rPr lang="en-US" dirty="0"/>
              <a:t> . The new model proposed replaces it with inception.</a:t>
            </a:r>
          </a:p>
          <a:p>
            <a:endParaRPr lang="en-US" dirty="0"/>
          </a:p>
          <a:p>
            <a:endParaRPr lang="en-US" dirty="0"/>
          </a:p>
        </p:txBody>
      </p:sp>
      <p:sp>
        <p:nvSpPr>
          <p:cNvPr id="5" name="TextBox 4">
            <a:extLst>
              <a:ext uri="{FF2B5EF4-FFF2-40B4-BE49-F238E27FC236}">
                <a16:creationId xmlns:a16="http://schemas.microsoft.com/office/drawing/2014/main" id="{FC998016-B620-2A16-F259-535C256908A8}"/>
              </a:ext>
            </a:extLst>
          </p:cNvPr>
          <p:cNvSpPr txBox="1"/>
          <p:nvPr/>
        </p:nvSpPr>
        <p:spPr>
          <a:xfrm>
            <a:off x="3759199" y="900775"/>
            <a:ext cx="6423377" cy="369332"/>
          </a:xfrm>
          <a:prstGeom prst="rect">
            <a:avLst/>
          </a:prstGeom>
          <a:noFill/>
        </p:spPr>
        <p:txBody>
          <a:bodyPr wrap="square" rtlCol="0">
            <a:spAutoFit/>
          </a:bodyPr>
          <a:lstStyle/>
          <a:p>
            <a:r>
              <a:rPr lang="en-US" dirty="0"/>
              <a:t>INCEPTION BASED GLOBAL-LOCAL TRANSFORMER</a:t>
            </a:r>
          </a:p>
        </p:txBody>
      </p:sp>
    </p:spTree>
    <p:extLst>
      <p:ext uri="{BB962C8B-B14F-4D97-AF65-F5344CB8AC3E}">
        <p14:creationId xmlns:p14="http://schemas.microsoft.com/office/powerpoint/2010/main" val="315298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4795-49A3-A5BD-9162-BEB8DBB02F75}"/>
              </a:ext>
            </a:extLst>
          </p:cNvPr>
          <p:cNvSpPr>
            <a:spLocks noGrp="1"/>
          </p:cNvSpPr>
          <p:nvPr>
            <p:ph type="title"/>
          </p:nvPr>
        </p:nvSpPr>
        <p:spPr/>
        <p:txBody>
          <a:bodyPr/>
          <a:lstStyle/>
          <a:p>
            <a:r>
              <a:rPr lang="en-US" dirty="0"/>
              <a:t>Reason for choosing inception</a:t>
            </a:r>
          </a:p>
        </p:txBody>
      </p:sp>
      <p:sp>
        <p:nvSpPr>
          <p:cNvPr id="3" name="TextBox 2">
            <a:extLst>
              <a:ext uri="{FF2B5EF4-FFF2-40B4-BE49-F238E27FC236}">
                <a16:creationId xmlns:a16="http://schemas.microsoft.com/office/drawing/2014/main" id="{AE74D2E7-0357-DC2A-C056-633E29BD91CC}"/>
              </a:ext>
            </a:extLst>
          </p:cNvPr>
          <p:cNvSpPr txBox="1"/>
          <p:nvPr/>
        </p:nvSpPr>
        <p:spPr>
          <a:xfrm>
            <a:off x="3815645" y="333614"/>
            <a:ext cx="7315200" cy="3693319"/>
          </a:xfrm>
          <a:prstGeom prst="rect">
            <a:avLst/>
          </a:prstGeom>
          <a:noFill/>
        </p:spPr>
        <p:txBody>
          <a:bodyPr wrap="square" rtlCol="0">
            <a:spAutoFit/>
          </a:bodyPr>
          <a:lstStyle/>
          <a:p>
            <a:r>
              <a:rPr lang="en-US" dirty="0"/>
              <a:t>1. Brain images often show important results with shallow features. Hence, the base paper chose VGGNet8 over ResNet18. Inception chooses features with 1*1, 5*5, 7*7 </a:t>
            </a:r>
            <a:r>
              <a:rPr lang="en-US" dirty="0" err="1"/>
              <a:t>etc</a:t>
            </a:r>
            <a:r>
              <a:rPr lang="en-US" dirty="0"/>
              <a:t> kernels so it takes into account features from all levels. In this way we do not miss out on shallow features. This should improve the accuracy of the model.</a:t>
            </a:r>
          </a:p>
          <a:p>
            <a:endParaRPr lang="en-US" dirty="0"/>
          </a:p>
          <a:p>
            <a:r>
              <a:rPr lang="en-US" dirty="0"/>
              <a:t>2.The 2D frames from around 500 unique subject’s 3D scans is a lot of data to train the model. If working with </a:t>
            </a:r>
            <a:r>
              <a:rPr lang="en-US" dirty="0" err="1"/>
              <a:t>VGGNet</a:t>
            </a:r>
            <a:r>
              <a:rPr lang="en-US" dirty="0"/>
              <a:t> one way to deal with it is to take one frame per person but this might remove lots of important features which is not desired. But with inception, the computational complexity is much less as it uses varied sized kernels to extract different level of features and then concatenates all the filter outputs.</a:t>
            </a:r>
          </a:p>
          <a:p>
            <a:endParaRPr lang="en-US" dirty="0"/>
          </a:p>
        </p:txBody>
      </p:sp>
      <p:pic>
        <p:nvPicPr>
          <p:cNvPr id="4" name="Picture 3">
            <a:extLst>
              <a:ext uri="{FF2B5EF4-FFF2-40B4-BE49-F238E27FC236}">
                <a16:creationId xmlns:a16="http://schemas.microsoft.com/office/drawing/2014/main" id="{DFE771C9-0FD4-63F9-EBC4-188233844A45}"/>
              </a:ext>
            </a:extLst>
          </p:cNvPr>
          <p:cNvPicPr>
            <a:picLocks noChangeAspect="1"/>
          </p:cNvPicPr>
          <p:nvPr/>
        </p:nvPicPr>
        <p:blipFill>
          <a:blip r:embed="rId2"/>
          <a:stretch>
            <a:fillRect/>
          </a:stretch>
        </p:blipFill>
        <p:spPr>
          <a:xfrm>
            <a:off x="4559300" y="3825388"/>
            <a:ext cx="5827889" cy="3018501"/>
          </a:xfrm>
          <a:prstGeom prst="rect">
            <a:avLst/>
          </a:prstGeom>
        </p:spPr>
      </p:pic>
    </p:spTree>
    <p:extLst>
      <p:ext uri="{BB962C8B-B14F-4D97-AF65-F5344CB8AC3E}">
        <p14:creationId xmlns:p14="http://schemas.microsoft.com/office/powerpoint/2010/main" val="241901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8726B-B425-9097-878D-4F3C6298BC5C}"/>
              </a:ext>
            </a:extLst>
          </p:cNvPr>
          <p:cNvSpPr/>
          <p:nvPr/>
        </p:nvSpPr>
        <p:spPr>
          <a:xfrm>
            <a:off x="357188" y="414338"/>
            <a:ext cx="2352145" cy="63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References </a:t>
            </a:r>
          </a:p>
        </p:txBody>
      </p:sp>
      <p:sp>
        <p:nvSpPr>
          <p:cNvPr id="4" name="TextBox 3">
            <a:extLst>
              <a:ext uri="{FF2B5EF4-FFF2-40B4-BE49-F238E27FC236}">
                <a16:creationId xmlns:a16="http://schemas.microsoft.com/office/drawing/2014/main" id="{2E255C33-4DA5-CA33-0BAB-F9AE76E61E7D}"/>
              </a:ext>
            </a:extLst>
          </p:cNvPr>
          <p:cNvSpPr txBox="1"/>
          <p:nvPr/>
        </p:nvSpPr>
        <p:spPr>
          <a:xfrm>
            <a:off x="357188" y="1309511"/>
            <a:ext cx="11349390" cy="5078313"/>
          </a:xfrm>
          <a:prstGeom prst="rect">
            <a:avLst/>
          </a:prstGeom>
          <a:noFill/>
        </p:spPr>
        <p:txBody>
          <a:bodyPr wrap="square" rtlCol="0">
            <a:spAutoFit/>
          </a:bodyPr>
          <a:lstStyle/>
          <a:p>
            <a:pPr marL="342900" indent="-342900">
              <a:buAutoNum type="arabicPeriod"/>
            </a:pPr>
            <a:r>
              <a:rPr lang="en-US" dirty="0">
                <a:hlinkClick r:id="rId2"/>
              </a:rPr>
              <a:t>https://journals.plos.org/plosone/article?id=10.1371/journal.pone.0235663</a:t>
            </a:r>
            <a:endParaRPr lang="en-US" dirty="0"/>
          </a:p>
          <a:p>
            <a:pPr marL="342900" indent="-342900">
              <a:buAutoNum type="arabicPeriod"/>
            </a:pPr>
            <a:r>
              <a:rPr lang="en-US" dirty="0">
                <a:hlinkClick r:id="rId3"/>
              </a:rPr>
              <a:t>https://www.mdpi.com/1422-0067/22/5/2761/html</a:t>
            </a:r>
            <a:endParaRPr lang="en-US" dirty="0"/>
          </a:p>
          <a:p>
            <a:pPr marL="342900" indent="-342900">
              <a:buAutoNum type="arabicPeriod"/>
            </a:pPr>
            <a:r>
              <a:rPr lang="en-US" dirty="0">
                <a:hlinkClick r:id="rId4"/>
              </a:rPr>
              <a:t>https://www.nature.com/articles/s41598-018-37769-z</a:t>
            </a:r>
            <a:endParaRPr lang="en-US" dirty="0"/>
          </a:p>
          <a:p>
            <a:pPr marL="342900" indent="-342900">
              <a:buAutoNum type="arabicPeriod"/>
            </a:pPr>
            <a:r>
              <a:rPr lang="en-US" dirty="0">
                <a:hlinkClick r:id="rId5"/>
              </a:rPr>
              <a:t>https://www.sciencedirect.com/science/article/pii/S105381191930031X</a:t>
            </a:r>
            <a:endParaRPr lang="en-US" dirty="0"/>
          </a:p>
          <a:p>
            <a:pPr marL="342900" indent="-342900">
              <a:buAutoNum type="arabicPeriod"/>
            </a:pPr>
            <a:r>
              <a:rPr lang="en-US" dirty="0">
                <a:hlinkClick r:id="rId6"/>
              </a:rPr>
              <a:t>https://docs.google.com/presentation/d/1mczyNH7_FfB9RqeHRfzVMxPEm2nRzUZXpPdrgCwZtlw/edit#slide=id.p</a:t>
            </a:r>
            <a:endParaRPr lang="en-US" dirty="0"/>
          </a:p>
          <a:p>
            <a:pPr marL="342900" indent="-342900">
              <a:buAutoNum type="arabicPeriod"/>
            </a:pPr>
            <a:r>
              <a:rPr lang="en-US" dirty="0">
                <a:hlinkClick r:id="rId7"/>
              </a:rPr>
              <a:t>https://ieeexplore.ieee.org/document/9525077</a:t>
            </a:r>
            <a:endParaRPr lang="en-US" dirty="0"/>
          </a:p>
          <a:p>
            <a:pPr marL="342900" indent="-342900">
              <a:buAutoNum type="arabicPeriod"/>
            </a:pPr>
            <a:r>
              <a:rPr lang="en-US" dirty="0">
                <a:hlinkClick r:id="rId8"/>
              </a:rPr>
              <a:t>https://academic.oup.com/brain/article/138/9/2716/310927</a:t>
            </a:r>
            <a:endParaRPr lang="en-US" dirty="0"/>
          </a:p>
          <a:p>
            <a:pPr marL="342900" indent="-342900">
              <a:buAutoNum type="arabicPeriod"/>
            </a:pPr>
            <a:r>
              <a:rPr lang="en-US" dirty="0">
                <a:hlinkClick r:id="rId9"/>
              </a:rPr>
              <a:t>https://jamanetwork.com/journals/jamaneurology/fullarticle/775090</a:t>
            </a:r>
            <a:endParaRPr lang="en-US" dirty="0"/>
          </a:p>
          <a:p>
            <a:pPr marL="342900" indent="-342900">
              <a:buAutoNum type="arabicPeriod"/>
            </a:pPr>
            <a:r>
              <a:rPr lang="en-US" dirty="0">
                <a:hlinkClick r:id="rId10"/>
              </a:rPr>
              <a:t>https://www.ncbi.nlm.nih.gov/pmc/articles/PMC6976616/</a:t>
            </a:r>
            <a:endParaRPr lang="en-US" dirty="0"/>
          </a:p>
          <a:p>
            <a:pPr marL="342900" indent="-342900">
              <a:buAutoNum type="arabicPeriod"/>
            </a:pPr>
            <a:r>
              <a:rPr lang="en-US" dirty="0">
                <a:hlinkClick r:id="rId11"/>
              </a:rPr>
              <a:t>https://www.ncbi.nlm.nih.gov/pmc/articles/PMC7376527/</a:t>
            </a:r>
            <a:endParaRPr lang="en-US" dirty="0"/>
          </a:p>
          <a:p>
            <a:pPr marL="342900" indent="-342900">
              <a:buAutoNum type="arabicPeriod"/>
            </a:pPr>
            <a:endParaRPr lang="en-US" dirty="0"/>
          </a:p>
          <a:p>
            <a:pPr marL="342900" indent="-342900">
              <a:buAutoNum type="arabicPeriod"/>
            </a:pPr>
            <a:endParaRPr lang="en-US" dirty="0"/>
          </a:p>
          <a:p>
            <a:r>
              <a:rPr lang="en-US" dirty="0" err="1"/>
              <a:t>Github</a:t>
            </a:r>
            <a:r>
              <a:rPr lang="en-US" dirty="0"/>
              <a:t> Repos:</a:t>
            </a:r>
          </a:p>
          <a:p>
            <a:pPr marL="342900" indent="-342900">
              <a:buAutoNum type="arabicPeriod"/>
            </a:pPr>
            <a:r>
              <a:rPr lang="en-US" dirty="0">
                <a:hlinkClick r:id="rId12"/>
              </a:rPr>
              <a:t>https://github.com/topics/alzheimer-disease-prediction</a:t>
            </a:r>
            <a:endParaRPr lang="en-US" dirty="0"/>
          </a:p>
          <a:p>
            <a:pPr marL="342900" indent="-342900">
              <a:buAutoNum type="arabicPeriod"/>
            </a:pPr>
            <a:r>
              <a:rPr lang="en-US" dirty="0">
                <a:hlinkClick r:id="rId13"/>
              </a:rPr>
              <a:t>https://github.com/stan-dev/stancon_talks/blob/master/2018/Contributed-Talks/02_pourzanjani/ad_progression.Rmd</a:t>
            </a:r>
            <a:endParaRPr lang="en-US" dirty="0"/>
          </a:p>
          <a:p>
            <a:pPr marL="342900" indent="-342900">
              <a:buAutoNum type="arabicPeriod"/>
            </a:pPr>
            <a:r>
              <a:rPr lang="en-US" dirty="0">
                <a:hlinkClick r:id="rId14"/>
              </a:rPr>
              <a:t>https://github.com/grantgasser/Alzheimers-Prediction#prediction-models</a:t>
            </a:r>
            <a:endParaRPr lang="en-US" dirty="0"/>
          </a:p>
          <a:p>
            <a:pPr marL="342900" indent="-342900">
              <a:buAutoNum type="arabicPeriod"/>
            </a:pPr>
            <a:endParaRPr lang="en-US" dirty="0"/>
          </a:p>
        </p:txBody>
      </p:sp>
    </p:spTree>
    <p:extLst>
      <p:ext uri="{BB962C8B-B14F-4D97-AF65-F5344CB8AC3E}">
        <p14:creationId xmlns:p14="http://schemas.microsoft.com/office/powerpoint/2010/main" val="2820082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0CC7EB-3D7C-1FB6-C42B-F65DD96C2D85}"/>
              </a:ext>
            </a:extLst>
          </p:cNvPr>
          <p:cNvSpPr/>
          <p:nvPr/>
        </p:nvSpPr>
        <p:spPr>
          <a:xfrm>
            <a:off x="357187" y="414337"/>
            <a:ext cx="10115551" cy="78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effectLst/>
                <a:latin typeface="OpenSans"/>
              </a:rPr>
              <a:t>Inexpensive, non-invasive biomarkers predict Alzheimer transition using machine learning analysis of the Alzheimer’s Disease Neuroimaging (ADNI) database </a:t>
            </a:r>
            <a:endParaRPr lang="en-IN" dirty="0"/>
          </a:p>
        </p:txBody>
      </p:sp>
      <p:sp>
        <p:nvSpPr>
          <p:cNvPr id="5" name="TextBox 4">
            <a:extLst>
              <a:ext uri="{FF2B5EF4-FFF2-40B4-BE49-F238E27FC236}">
                <a16:creationId xmlns:a16="http://schemas.microsoft.com/office/drawing/2014/main" id="{15B3DC6A-B744-A558-C9ED-AC442744BFBE}"/>
              </a:ext>
            </a:extLst>
          </p:cNvPr>
          <p:cNvSpPr txBox="1"/>
          <p:nvPr/>
        </p:nvSpPr>
        <p:spPr>
          <a:xfrm>
            <a:off x="357187" y="1422400"/>
            <a:ext cx="11473569" cy="4801314"/>
          </a:xfrm>
          <a:prstGeom prst="rect">
            <a:avLst/>
          </a:prstGeom>
          <a:noFill/>
        </p:spPr>
        <p:txBody>
          <a:bodyPr wrap="square" rtlCol="0">
            <a:spAutoFit/>
          </a:bodyPr>
          <a:lstStyle/>
          <a:p>
            <a:r>
              <a:rPr lang="en-US" dirty="0"/>
              <a:t>1. The study is focusing on the transition from mild cognitive impairment(MCI ) to Alzheimer’s disease(AD) in certain patients and the main neuropathological factors impacting towards the same is </a:t>
            </a:r>
            <a:r>
              <a:rPr lang="en-IN" sz="1800" dirty="0">
                <a:effectLst/>
                <a:latin typeface="MinionPro"/>
              </a:rPr>
              <a:t>amyloid-beta plaque deposits and hyper-phosphorylated tau peptides.</a:t>
            </a:r>
          </a:p>
          <a:p>
            <a:endParaRPr lang="en-IN" dirty="0">
              <a:latin typeface="MinionPro"/>
            </a:endParaRPr>
          </a:p>
          <a:p>
            <a:r>
              <a:rPr lang="en-IN" dirty="0">
                <a:latin typeface="MinionPro"/>
              </a:rPr>
              <a:t>2. Cart(Classification and Regression Trees), Gradient Boosting (GB) and SVM(Support Vector Machine) classifiers are used for classifying stage of Alzheimer’s among which SVM proves to be the best classifier. Cart’s disadvantage is that it becomes greedy and faces the problem of overfitting after a certain threshold.</a:t>
            </a:r>
          </a:p>
          <a:p>
            <a:endParaRPr lang="en-IN" dirty="0">
              <a:latin typeface="MinionPro"/>
            </a:endParaRPr>
          </a:p>
          <a:p>
            <a:r>
              <a:rPr lang="en-IN" dirty="0">
                <a:latin typeface="MinionPro"/>
              </a:rPr>
              <a:t>3. The models were built on four groups of features </a:t>
            </a:r>
            <a:r>
              <a:rPr lang="en-IN" sz="1800" dirty="0">
                <a:effectLst/>
                <a:latin typeface="MinionPro"/>
              </a:rPr>
              <a:t>MRI (3 baseline representations: MRI1, MRI1PCA, MRI1norm) plus cortical atrophy rates (MRI2); five groupings of plasma biomarkers (RBM kits: “cardiac”, “inflammatory”, “metabolic”, “neuro”, demographics (BMI, Systolic BP, Age, gender) and genetic risk (ApoE4). </a:t>
            </a:r>
          </a:p>
          <a:p>
            <a:endParaRPr lang="en-IN" dirty="0">
              <a:latin typeface="MinionPro"/>
            </a:endParaRPr>
          </a:p>
          <a:p>
            <a:r>
              <a:rPr lang="en-IN" dirty="0">
                <a:latin typeface="MinionPro"/>
              </a:rPr>
              <a:t>4. The literature </a:t>
            </a:r>
            <a:r>
              <a:rPr lang="en-IN" sz="1800" dirty="0">
                <a:effectLst/>
                <a:latin typeface="MinionPro"/>
              </a:rPr>
              <a:t>classified predictions where the mean AUC </a:t>
            </a:r>
            <a:r>
              <a:rPr lang="en-IN" sz="1800" dirty="0">
                <a:effectLst/>
                <a:latin typeface="TeX_CM_Maths_Italic"/>
              </a:rPr>
              <a:t>&gt; </a:t>
            </a:r>
            <a:r>
              <a:rPr lang="en-IN" sz="1800" dirty="0">
                <a:effectLst/>
                <a:latin typeface="MinionPro"/>
              </a:rPr>
              <a:t>0.7 as ‘useful’, as well as where AUC </a:t>
            </a:r>
            <a:r>
              <a:rPr lang="en-IN" sz="1800" dirty="0">
                <a:effectLst/>
                <a:latin typeface="TeX_CM_Maths_Italic"/>
              </a:rPr>
              <a:t>&gt; </a:t>
            </a:r>
            <a:r>
              <a:rPr lang="en-IN" sz="1800" dirty="0">
                <a:effectLst/>
                <a:latin typeface="MinionPro"/>
              </a:rPr>
              <a:t>0.75 as ‘good’. ‘Significant’ were those with the entire 95% AUC error bar </a:t>
            </a:r>
            <a:r>
              <a:rPr lang="en-IN" sz="1800" dirty="0">
                <a:effectLst/>
                <a:latin typeface="TeX_CM_Maths_Italic"/>
              </a:rPr>
              <a:t>&gt; </a:t>
            </a:r>
            <a:r>
              <a:rPr lang="en-IN" sz="1800" dirty="0">
                <a:effectLst/>
                <a:latin typeface="MinionPro"/>
              </a:rPr>
              <a:t>0.7. </a:t>
            </a:r>
            <a:endParaRPr lang="en-IN" dirty="0"/>
          </a:p>
          <a:p>
            <a:endParaRPr lang="en-IN" dirty="0"/>
          </a:p>
          <a:p>
            <a:endParaRPr lang="en-IN" dirty="0"/>
          </a:p>
          <a:p>
            <a:endParaRPr lang="en-US" dirty="0"/>
          </a:p>
        </p:txBody>
      </p:sp>
      <p:pic>
        <p:nvPicPr>
          <p:cNvPr id="6" name="Picture 5">
            <a:extLst>
              <a:ext uri="{FF2B5EF4-FFF2-40B4-BE49-F238E27FC236}">
                <a16:creationId xmlns:a16="http://schemas.microsoft.com/office/drawing/2014/main" id="{8F4517DC-B17F-CB04-B0D5-A17C8AFEDA28}"/>
              </a:ext>
            </a:extLst>
          </p:cNvPr>
          <p:cNvPicPr>
            <a:picLocks noChangeAspect="1"/>
          </p:cNvPicPr>
          <p:nvPr/>
        </p:nvPicPr>
        <p:blipFill>
          <a:blip r:embed="rId2"/>
          <a:stretch>
            <a:fillRect/>
          </a:stretch>
        </p:blipFill>
        <p:spPr>
          <a:xfrm>
            <a:off x="0" y="5328331"/>
            <a:ext cx="3352800" cy="1529669"/>
          </a:xfrm>
          <a:prstGeom prst="rect">
            <a:avLst/>
          </a:prstGeom>
        </p:spPr>
      </p:pic>
      <p:pic>
        <p:nvPicPr>
          <p:cNvPr id="7" name="Picture 6">
            <a:extLst>
              <a:ext uri="{FF2B5EF4-FFF2-40B4-BE49-F238E27FC236}">
                <a16:creationId xmlns:a16="http://schemas.microsoft.com/office/drawing/2014/main" id="{CFB1643E-F74A-D241-6B19-F3E9643190A9}"/>
              </a:ext>
            </a:extLst>
          </p:cNvPr>
          <p:cNvPicPr>
            <a:picLocks noChangeAspect="1"/>
          </p:cNvPicPr>
          <p:nvPr/>
        </p:nvPicPr>
        <p:blipFill rotWithShape="1">
          <a:blip r:embed="rId3"/>
          <a:srcRect l="8544"/>
          <a:stretch/>
        </p:blipFill>
        <p:spPr>
          <a:xfrm>
            <a:off x="3241810" y="5328331"/>
            <a:ext cx="3118677" cy="1529669"/>
          </a:xfrm>
          <a:prstGeom prst="rect">
            <a:avLst/>
          </a:prstGeom>
        </p:spPr>
      </p:pic>
      <p:pic>
        <p:nvPicPr>
          <p:cNvPr id="8" name="Picture 7">
            <a:extLst>
              <a:ext uri="{FF2B5EF4-FFF2-40B4-BE49-F238E27FC236}">
                <a16:creationId xmlns:a16="http://schemas.microsoft.com/office/drawing/2014/main" id="{92F93D38-190A-0BCD-5741-F7DC0D8765C3}"/>
              </a:ext>
            </a:extLst>
          </p:cNvPr>
          <p:cNvPicPr>
            <a:picLocks noChangeAspect="1"/>
          </p:cNvPicPr>
          <p:nvPr/>
        </p:nvPicPr>
        <p:blipFill rotWithShape="1">
          <a:blip r:embed="rId4"/>
          <a:srcRect t="6866"/>
          <a:stretch/>
        </p:blipFill>
        <p:spPr>
          <a:xfrm>
            <a:off x="6237423" y="5328331"/>
            <a:ext cx="2844094" cy="1529669"/>
          </a:xfrm>
          <a:prstGeom prst="rect">
            <a:avLst/>
          </a:prstGeom>
        </p:spPr>
      </p:pic>
      <p:pic>
        <p:nvPicPr>
          <p:cNvPr id="9" name="Picture 8">
            <a:extLst>
              <a:ext uri="{FF2B5EF4-FFF2-40B4-BE49-F238E27FC236}">
                <a16:creationId xmlns:a16="http://schemas.microsoft.com/office/drawing/2014/main" id="{CF3E88BE-B8EF-5FF8-39F7-49FE09CB2AD2}"/>
              </a:ext>
            </a:extLst>
          </p:cNvPr>
          <p:cNvPicPr>
            <a:picLocks noChangeAspect="1"/>
          </p:cNvPicPr>
          <p:nvPr/>
        </p:nvPicPr>
        <p:blipFill>
          <a:blip r:embed="rId5"/>
          <a:stretch>
            <a:fillRect/>
          </a:stretch>
        </p:blipFill>
        <p:spPr>
          <a:xfrm>
            <a:off x="9081518" y="5196352"/>
            <a:ext cx="2844094" cy="1661648"/>
          </a:xfrm>
          <a:prstGeom prst="rect">
            <a:avLst/>
          </a:prstGeom>
        </p:spPr>
      </p:pic>
    </p:spTree>
    <p:extLst>
      <p:ext uri="{BB962C8B-B14F-4D97-AF65-F5344CB8AC3E}">
        <p14:creationId xmlns:p14="http://schemas.microsoft.com/office/powerpoint/2010/main" val="53057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AE1563-333E-557B-68EB-E9F2F2D8818B}"/>
              </a:ext>
            </a:extLst>
          </p:cNvPr>
          <p:cNvSpPr/>
          <p:nvPr/>
        </p:nvSpPr>
        <p:spPr>
          <a:xfrm>
            <a:off x="357187" y="414338"/>
            <a:ext cx="10051169" cy="63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latin typeface="Corbel" panose="020B0503020204020204" pitchFamily="34" charset="0"/>
              </a:rPr>
              <a:t>P</a:t>
            </a:r>
            <a:r>
              <a:rPr lang="en-IN" sz="1800" b="1" dirty="0">
                <a:effectLst/>
                <a:latin typeface="Corbel" panose="020B0503020204020204" pitchFamily="34" charset="0"/>
              </a:rPr>
              <a:t>redicting Alzheimer’s disease progression using multi-modal deep learning approach</a:t>
            </a:r>
            <a:r>
              <a:rPr lang="en-IN" sz="1800" b="1" dirty="0">
                <a:effectLst/>
                <a:latin typeface="URWPalladioL"/>
              </a:rPr>
              <a:t>(Paper) </a:t>
            </a:r>
            <a:endParaRPr lang="en-IN" dirty="0"/>
          </a:p>
        </p:txBody>
      </p:sp>
      <p:sp>
        <p:nvSpPr>
          <p:cNvPr id="3" name="TextBox 2">
            <a:extLst>
              <a:ext uri="{FF2B5EF4-FFF2-40B4-BE49-F238E27FC236}">
                <a16:creationId xmlns:a16="http://schemas.microsoft.com/office/drawing/2014/main" id="{85B015F7-0AE2-9C61-9912-1C30853FF685}"/>
              </a:ext>
            </a:extLst>
          </p:cNvPr>
          <p:cNvSpPr txBox="1"/>
          <p:nvPr/>
        </p:nvSpPr>
        <p:spPr>
          <a:xfrm>
            <a:off x="357187" y="1306159"/>
            <a:ext cx="11123613" cy="2585323"/>
          </a:xfrm>
          <a:prstGeom prst="rect">
            <a:avLst/>
          </a:prstGeom>
          <a:noFill/>
        </p:spPr>
        <p:txBody>
          <a:bodyPr wrap="square" rtlCol="0">
            <a:spAutoFit/>
          </a:bodyPr>
          <a:lstStyle/>
          <a:p>
            <a:pPr marL="342900" indent="-342900">
              <a:buAutoNum type="arabicPeriod"/>
            </a:pPr>
            <a:r>
              <a:rPr lang="en-US" dirty="0"/>
              <a:t>This study suggests a deep learning model for predicting AD based on four different modes of data and they are  </a:t>
            </a:r>
            <a:r>
              <a:rPr lang="en-IN" sz="1800" dirty="0">
                <a:effectLst/>
                <a:latin typeface="MinionPro"/>
              </a:rPr>
              <a:t>cognitive performance, CSF, demographic information, and MRI. While single moda</a:t>
            </a:r>
            <a:r>
              <a:rPr lang="en-IN" dirty="0">
                <a:latin typeface="MinionPro"/>
              </a:rPr>
              <a:t>l analysis with only cognitive performance showed 75% accuracy, the one with all four modes showed 81% accuracy. </a:t>
            </a:r>
            <a:endParaRPr lang="en-IN" dirty="0">
              <a:effectLst/>
              <a:latin typeface="MinionPro"/>
            </a:endParaRPr>
          </a:p>
          <a:p>
            <a:pPr marL="342900" indent="-342900">
              <a:buFontTx/>
              <a:buAutoNum type="arabicPeriod"/>
            </a:pPr>
            <a:r>
              <a:rPr lang="en-IN" dirty="0">
                <a:latin typeface="MinionPro"/>
              </a:rPr>
              <a:t>CSF markers here include </a:t>
            </a:r>
            <a:r>
              <a:rPr lang="en-IN" sz="1800" dirty="0">
                <a:effectLst/>
                <a:latin typeface="MinionPro"/>
              </a:rPr>
              <a:t>amyloid-</a:t>
            </a:r>
            <a:r>
              <a:rPr lang="el-GR" sz="1800" dirty="0">
                <a:effectLst/>
                <a:latin typeface="EuclidSymbol"/>
              </a:rPr>
              <a:t>β </a:t>
            </a:r>
            <a:r>
              <a:rPr lang="el-GR" sz="1800" dirty="0">
                <a:effectLst/>
                <a:latin typeface="MinionPro"/>
              </a:rPr>
              <a:t>1–42 </a:t>
            </a:r>
            <a:r>
              <a:rPr lang="en-IN" sz="1800" dirty="0">
                <a:effectLst/>
                <a:latin typeface="MinionPro"/>
              </a:rPr>
              <a:t>peptide (A</a:t>
            </a:r>
            <a:r>
              <a:rPr lang="el-GR" sz="1800" dirty="0">
                <a:effectLst/>
                <a:latin typeface="EuclidSymbol"/>
              </a:rPr>
              <a:t>β</a:t>
            </a:r>
            <a:r>
              <a:rPr lang="el-GR" sz="1800" dirty="0">
                <a:effectLst/>
                <a:latin typeface="MinionPro"/>
              </a:rPr>
              <a:t>1–42), </a:t>
            </a:r>
            <a:r>
              <a:rPr lang="en-IN" sz="1800" dirty="0">
                <a:effectLst/>
                <a:latin typeface="MinionPro"/>
              </a:rPr>
              <a:t>total tau (t-tau), and tau phosphorylated at the threonine 181 (p-tau).</a:t>
            </a:r>
          </a:p>
          <a:p>
            <a:pPr marL="342900" indent="-342900">
              <a:buFontTx/>
              <a:buAutoNum type="arabicPeriod"/>
            </a:pPr>
            <a:r>
              <a:rPr lang="en-IN" dirty="0">
                <a:effectLst/>
                <a:latin typeface="MinionPro"/>
              </a:rPr>
              <a:t>SVM and Locally Linear Embedding(LLE) models are trained with CN and AD patients data and then MCI-CN and MCI-C patients are tested.</a:t>
            </a:r>
            <a:endParaRPr lang="en-IN" dirty="0">
              <a:effectLst/>
            </a:endParaRPr>
          </a:p>
          <a:p>
            <a:pPr marL="342900" indent="-342900">
              <a:buAutoNum type="arabicPeriod"/>
            </a:pPr>
            <a:endParaRPr lang="en-IN" dirty="0">
              <a:effectLst/>
            </a:endParaRPr>
          </a:p>
          <a:p>
            <a:r>
              <a:rPr lang="en-US" dirty="0"/>
              <a:t> </a:t>
            </a:r>
          </a:p>
        </p:txBody>
      </p:sp>
      <p:pic>
        <p:nvPicPr>
          <p:cNvPr id="4" name="Picture 3">
            <a:extLst>
              <a:ext uri="{FF2B5EF4-FFF2-40B4-BE49-F238E27FC236}">
                <a16:creationId xmlns:a16="http://schemas.microsoft.com/office/drawing/2014/main" id="{8E04E532-9D8D-57F6-00D2-0B6C78658CF9}"/>
              </a:ext>
            </a:extLst>
          </p:cNvPr>
          <p:cNvPicPr>
            <a:picLocks noChangeAspect="1"/>
          </p:cNvPicPr>
          <p:nvPr/>
        </p:nvPicPr>
        <p:blipFill>
          <a:blip r:embed="rId2"/>
          <a:stretch>
            <a:fillRect/>
          </a:stretch>
        </p:blipFill>
        <p:spPr>
          <a:xfrm>
            <a:off x="629355" y="3429000"/>
            <a:ext cx="4996157" cy="2081732"/>
          </a:xfrm>
          <a:prstGeom prst="rect">
            <a:avLst/>
          </a:prstGeom>
        </p:spPr>
      </p:pic>
      <p:pic>
        <p:nvPicPr>
          <p:cNvPr id="5" name="Picture 4">
            <a:extLst>
              <a:ext uri="{FF2B5EF4-FFF2-40B4-BE49-F238E27FC236}">
                <a16:creationId xmlns:a16="http://schemas.microsoft.com/office/drawing/2014/main" id="{40A7C456-DB5C-2DCD-B892-94574A606BE1}"/>
              </a:ext>
            </a:extLst>
          </p:cNvPr>
          <p:cNvPicPr>
            <a:picLocks noChangeAspect="1"/>
          </p:cNvPicPr>
          <p:nvPr/>
        </p:nvPicPr>
        <p:blipFill>
          <a:blip r:embed="rId3"/>
          <a:stretch>
            <a:fillRect/>
          </a:stretch>
        </p:blipFill>
        <p:spPr>
          <a:xfrm>
            <a:off x="5870634" y="3377306"/>
            <a:ext cx="5365044" cy="2066861"/>
          </a:xfrm>
          <a:prstGeom prst="rect">
            <a:avLst/>
          </a:prstGeom>
        </p:spPr>
      </p:pic>
      <p:sp>
        <p:nvSpPr>
          <p:cNvPr id="6" name="TextBox 5">
            <a:extLst>
              <a:ext uri="{FF2B5EF4-FFF2-40B4-BE49-F238E27FC236}">
                <a16:creationId xmlns:a16="http://schemas.microsoft.com/office/drawing/2014/main" id="{BCAFBE03-7770-9939-70CF-C8E349448DD6}"/>
              </a:ext>
            </a:extLst>
          </p:cNvPr>
          <p:cNvSpPr txBox="1"/>
          <p:nvPr/>
        </p:nvSpPr>
        <p:spPr>
          <a:xfrm>
            <a:off x="609600" y="5813778"/>
            <a:ext cx="10384574" cy="646331"/>
          </a:xfrm>
          <a:prstGeom prst="rect">
            <a:avLst/>
          </a:prstGeom>
          <a:noFill/>
        </p:spPr>
        <p:txBody>
          <a:bodyPr wrap="none" rtlCol="0">
            <a:spAutoFit/>
          </a:bodyPr>
          <a:lstStyle/>
          <a:p>
            <a:r>
              <a:rPr lang="en-US" dirty="0"/>
              <a:t>The proposed model is the one after training with all 4 modal values and baseline is the one at the first visit. </a:t>
            </a:r>
          </a:p>
          <a:p>
            <a:r>
              <a:rPr lang="en-US" dirty="0"/>
              <a:t>Others are single modal values.</a:t>
            </a:r>
          </a:p>
        </p:txBody>
      </p:sp>
    </p:spTree>
    <p:extLst>
      <p:ext uri="{BB962C8B-B14F-4D97-AF65-F5344CB8AC3E}">
        <p14:creationId xmlns:p14="http://schemas.microsoft.com/office/powerpoint/2010/main" val="23611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856AB-8F6D-0196-EEFD-07734B0155AD}"/>
              </a:ext>
            </a:extLst>
          </p:cNvPr>
          <p:cNvPicPr>
            <a:picLocks noChangeAspect="1"/>
          </p:cNvPicPr>
          <p:nvPr/>
        </p:nvPicPr>
        <p:blipFill>
          <a:blip r:embed="rId2"/>
          <a:stretch>
            <a:fillRect/>
          </a:stretch>
        </p:blipFill>
        <p:spPr>
          <a:xfrm>
            <a:off x="349250" y="146756"/>
            <a:ext cx="7044972" cy="4829498"/>
          </a:xfrm>
          <a:prstGeom prst="rect">
            <a:avLst/>
          </a:prstGeom>
        </p:spPr>
      </p:pic>
      <p:sp>
        <p:nvSpPr>
          <p:cNvPr id="3" name="TextBox 2">
            <a:extLst>
              <a:ext uri="{FF2B5EF4-FFF2-40B4-BE49-F238E27FC236}">
                <a16:creationId xmlns:a16="http://schemas.microsoft.com/office/drawing/2014/main" id="{E597E8E0-8EEC-91AE-A769-E4C1C75386E3}"/>
              </a:ext>
            </a:extLst>
          </p:cNvPr>
          <p:cNvSpPr txBox="1"/>
          <p:nvPr/>
        </p:nvSpPr>
        <p:spPr>
          <a:xfrm>
            <a:off x="3093156" y="5226756"/>
            <a:ext cx="1955985" cy="369332"/>
          </a:xfrm>
          <a:prstGeom prst="rect">
            <a:avLst/>
          </a:prstGeom>
          <a:noFill/>
        </p:spPr>
        <p:txBody>
          <a:bodyPr wrap="none" rtlCol="0">
            <a:spAutoFit/>
          </a:bodyPr>
          <a:lstStyle/>
          <a:p>
            <a:r>
              <a:rPr lang="en-US" dirty="0"/>
              <a:t>GRU with 4 modes</a:t>
            </a:r>
          </a:p>
        </p:txBody>
      </p:sp>
      <p:pic>
        <p:nvPicPr>
          <p:cNvPr id="4" name="Picture 3">
            <a:extLst>
              <a:ext uri="{FF2B5EF4-FFF2-40B4-BE49-F238E27FC236}">
                <a16:creationId xmlns:a16="http://schemas.microsoft.com/office/drawing/2014/main" id="{716C70B0-951D-5028-12CB-2E101E68DCFC}"/>
              </a:ext>
            </a:extLst>
          </p:cNvPr>
          <p:cNvPicPr>
            <a:picLocks noChangeAspect="1"/>
          </p:cNvPicPr>
          <p:nvPr/>
        </p:nvPicPr>
        <p:blipFill>
          <a:blip r:embed="rId3"/>
          <a:stretch>
            <a:fillRect/>
          </a:stretch>
        </p:blipFill>
        <p:spPr>
          <a:xfrm>
            <a:off x="4838700" y="2927350"/>
            <a:ext cx="2514600" cy="1003300"/>
          </a:xfrm>
          <a:prstGeom prst="rect">
            <a:avLst/>
          </a:prstGeom>
        </p:spPr>
      </p:pic>
      <p:pic>
        <p:nvPicPr>
          <p:cNvPr id="5" name="Picture 4">
            <a:extLst>
              <a:ext uri="{FF2B5EF4-FFF2-40B4-BE49-F238E27FC236}">
                <a16:creationId xmlns:a16="http://schemas.microsoft.com/office/drawing/2014/main" id="{91CCF324-2441-4960-D308-3DDCF619403D}"/>
              </a:ext>
            </a:extLst>
          </p:cNvPr>
          <p:cNvPicPr>
            <a:picLocks noChangeAspect="1"/>
          </p:cNvPicPr>
          <p:nvPr/>
        </p:nvPicPr>
        <p:blipFill>
          <a:blip r:embed="rId3"/>
          <a:stretch>
            <a:fillRect/>
          </a:stretch>
        </p:blipFill>
        <p:spPr>
          <a:xfrm>
            <a:off x="8383411" y="432506"/>
            <a:ext cx="2514600" cy="1003300"/>
          </a:xfrm>
          <a:prstGeom prst="rect">
            <a:avLst/>
          </a:prstGeom>
        </p:spPr>
      </p:pic>
      <p:pic>
        <p:nvPicPr>
          <p:cNvPr id="7" name="Picture 6">
            <a:extLst>
              <a:ext uri="{FF2B5EF4-FFF2-40B4-BE49-F238E27FC236}">
                <a16:creationId xmlns:a16="http://schemas.microsoft.com/office/drawing/2014/main" id="{AC81999E-E564-7A5A-6C74-574C414DF692}"/>
              </a:ext>
            </a:extLst>
          </p:cNvPr>
          <p:cNvPicPr>
            <a:picLocks noChangeAspect="1"/>
          </p:cNvPicPr>
          <p:nvPr/>
        </p:nvPicPr>
        <p:blipFill>
          <a:blip r:embed="rId4"/>
          <a:stretch>
            <a:fillRect/>
          </a:stretch>
        </p:blipFill>
        <p:spPr>
          <a:xfrm>
            <a:off x="8871655" y="1920671"/>
            <a:ext cx="1778000" cy="825500"/>
          </a:xfrm>
          <a:prstGeom prst="rect">
            <a:avLst/>
          </a:prstGeom>
        </p:spPr>
      </p:pic>
      <p:sp>
        <p:nvSpPr>
          <p:cNvPr id="8" name="TextBox 7">
            <a:extLst>
              <a:ext uri="{FF2B5EF4-FFF2-40B4-BE49-F238E27FC236}">
                <a16:creationId xmlns:a16="http://schemas.microsoft.com/office/drawing/2014/main" id="{D7DFA72C-F7AF-84F9-60B3-56838039ED4F}"/>
              </a:ext>
            </a:extLst>
          </p:cNvPr>
          <p:cNvSpPr txBox="1"/>
          <p:nvPr/>
        </p:nvSpPr>
        <p:spPr>
          <a:xfrm>
            <a:off x="8383411" y="1551339"/>
            <a:ext cx="1946367" cy="369332"/>
          </a:xfrm>
          <a:prstGeom prst="rect">
            <a:avLst/>
          </a:prstGeom>
          <a:noFill/>
        </p:spPr>
        <p:txBody>
          <a:bodyPr wrap="none" rtlCol="0">
            <a:spAutoFit/>
          </a:bodyPr>
          <a:lstStyle/>
          <a:p>
            <a:r>
              <a:rPr lang="en-US" dirty="0"/>
              <a:t>Probability Factor:</a:t>
            </a:r>
          </a:p>
        </p:txBody>
      </p:sp>
      <p:pic>
        <p:nvPicPr>
          <p:cNvPr id="9" name="Picture 8">
            <a:extLst>
              <a:ext uri="{FF2B5EF4-FFF2-40B4-BE49-F238E27FC236}">
                <a16:creationId xmlns:a16="http://schemas.microsoft.com/office/drawing/2014/main" id="{993119F8-12A5-184F-9F9E-98DF6DE4F712}"/>
              </a:ext>
            </a:extLst>
          </p:cNvPr>
          <p:cNvPicPr>
            <a:picLocks noChangeAspect="1"/>
          </p:cNvPicPr>
          <p:nvPr/>
        </p:nvPicPr>
        <p:blipFill>
          <a:blip r:embed="rId5"/>
          <a:stretch>
            <a:fillRect/>
          </a:stretch>
        </p:blipFill>
        <p:spPr>
          <a:xfrm>
            <a:off x="4718050" y="2730500"/>
            <a:ext cx="2755900" cy="1397000"/>
          </a:xfrm>
          <a:prstGeom prst="rect">
            <a:avLst/>
          </a:prstGeom>
        </p:spPr>
      </p:pic>
      <p:pic>
        <p:nvPicPr>
          <p:cNvPr id="10" name="Picture 9">
            <a:extLst>
              <a:ext uri="{FF2B5EF4-FFF2-40B4-BE49-F238E27FC236}">
                <a16:creationId xmlns:a16="http://schemas.microsoft.com/office/drawing/2014/main" id="{0E3FC91B-A3B6-59A4-E5B4-ADF056CF0627}"/>
              </a:ext>
            </a:extLst>
          </p:cNvPr>
          <p:cNvPicPr>
            <a:picLocks noChangeAspect="1"/>
          </p:cNvPicPr>
          <p:nvPr/>
        </p:nvPicPr>
        <p:blipFill>
          <a:blip r:embed="rId5"/>
          <a:stretch>
            <a:fillRect/>
          </a:stretch>
        </p:blipFill>
        <p:spPr>
          <a:xfrm>
            <a:off x="8262761" y="2832100"/>
            <a:ext cx="2755900" cy="1397000"/>
          </a:xfrm>
          <a:prstGeom prst="rect">
            <a:avLst/>
          </a:prstGeom>
        </p:spPr>
      </p:pic>
      <p:sp>
        <p:nvSpPr>
          <p:cNvPr id="12" name="TextBox 11">
            <a:extLst>
              <a:ext uri="{FF2B5EF4-FFF2-40B4-BE49-F238E27FC236}">
                <a16:creationId xmlns:a16="http://schemas.microsoft.com/office/drawing/2014/main" id="{D7DA22B2-BA10-03B3-1093-7F19F01301D2}"/>
              </a:ext>
            </a:extLst>
          </p:cNvPr>
          <p:cNvSpPr txBox="1"/>
          <p:nvPr/>
        </p:nvSpPr>
        <p:spPr>
          <a:xfrm>
            <a:off x="440267" y="5787914"/>
            <a:ext cx="10884839" cy="923330"/>
          </a:xfrm>
          <a:prstGeom prst="rect">
            <a:avLst/>
          </a:prstGeom>
          <a:noFill/>
        </p:spPr>
        <p:txBody>
          <a:bodyPr wrap="none" rtlCol="0">
            <a:spAutoFit/>
          </a:bodyPr>
          <a:lstStyle/>
          <a:p>
            <a:r>
              <a:rPr lang="en-IN" sz="1800" dirty="0">
                <a:effectLst/>
                <a:latin typeface="MinionPro"/>
              </a:rPr>
              <a:t>For merging 4 vectors, concatenation based data integration from the GRU outputs is used.</a:t>
            </a:r>
          </a:p>
          <a:p>
            <a:r>
              <a:rPr lang="en-IN" sz="1800" dirty="0">
                <a:effectLst/>
                <a:latin typeface="MinionPro"/>
              </a:rPr>
              <a:t>For the final prediction, </a:t>
            </a:r>
            <a:r>
              <a:rPr lang="en-IN" sz="1800" i="1" dirty="0">
                <a:effectLst/>
                <a:latin typeface="MinionPro"/>
              </a:rPr>
              <a:t>l</a:t>
            </a:r>
            <a:r>
              <a:rPr lang="en-IN" sz="1800" dirty="0">
                <a:effectLst/>
                <a:latin typeface="MinionPro"/>
              </a:rPr>
              <a:t>1-regularized logistic regression</a:t>
            </a:r>
            <a:r>
              <a:rPr lang="en-IN" sz="1800" dirty="0">
                <a:solidFill>
                  <a:srgbClr val="0000FF"/>
                </a:solidFill>
                <a:effectLst/>
                <a:latin typeface="MinionPro"/>
              </a:rPr>
              <a:t> </a:t>
            </a:r>
            <a:r>
              <a:rPr lang="en-IN" sz="1800" dirty="0">
                <a:effectLst/>
                <a:latin typeface="MinionPro"/>
              </a:rPr>
              <a:t>is used for the classification between MCI-C and MCI-NC. </a:t>
            </a:r>
            <a:endParaRPr lang="en-IN" dirty="0">
              <a:effectLst/>
            </a:endParaRPr>
          </a:p>
          <a:p>
            <a:endParaRPr lang="en-US" dirty="0"/>
          </a:p>
        </p:txBody>
      </p:sp>
    </p:spTree>
    <p:extLst>
      <p:ext uri="{BB962C8B-B14F-4D97-AF65-F5344CB8AC3E}">
        <p14:creationId xmlns:p14="http://schemas.microsoft.com/office/powerpoint/2010/main" val="350957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FC21EB-E2F9-6ADA-2160-F68AB0966EB8}"/>
              </a:ext>
            </a:extLst>
          </p:cNvPr>
          <p:cNvSpPr/>
          <p:nvPr/>
        </p:nvSpPr>
        <p:spPr>
          <a:xfrm>
            <a:off x="357187" y="414337"/>
            <a:ext cx="8640057" cy="78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b="1" dirty="0">
                <a:effectLst/>
                <a:latin typeface="URWPalladioL"/>
              </a:rPr>
              <a:t>Machine Learning and Novel Biomarkers for the Diagnosis of Alzheimer’s Disease (Paper) </a:t>
            </a:r>
            <a:endParaRPr lang="en-IN" dirty="0"/>
          </a:p>
        </p:txBody>
      </p:sp>
      <p:sp>
        <p:nvSpPr>
          <p:cNvPr id="3" name="TextBox 2">
            <a:extLst>
              <a:ext uri="{FF2B5EF4-FFF2-40B4-BE49-F238E27FC236}">
                <a16:creationId xmlns:a16="http://schemas.microsoft.com/office/drawing/2014/main" id="{51B24E82-A9D4-6509-784B-2AC75AFA0203}"/>
              </a:ext>
            </a:extLst>
          </p:cNvPr>
          <p:cNvSpPr txBox="1"/>
          <p:nvPr/>
        </p:nvSpPr>
        <p:spPr>
          <a:xfrm>
            <a:off x="246326" y="1233820"/>
            <a:ext cx="11699347" cy="646331"/>
          </a:xfrm>
          <a:prstGeom prst="rect">
            <a:avLst/>
          </a:prstGeom>
          <a:noFill/>
        </p:spPr>
        <p:txBody>
          <a:bodyPr wrap="square" rtlCol="0">
            <a:spAutoFit/>
          </a:bodyPr>
          <a:lstStyle/>
          <a:p>
            <a:r>
              <a:rPr lang="en-US" dirty="0"/>
              <a:t>This is a review  paper of the studies that has been carried out with important biomarkers and machine learning techniques that can be used with it t0 predict Alzheimer’s disease. </a:t>
            </a:r>
          </a:p>
        </p:txBody>
      </p:sp>
      <p:pic>
        <p:nvPicPr>
          <p:cNvPr id="4" name="Picture 3">
            <a:extLst>
              <a:ext uri="{FF2B5EF4-FFF2-40B4-BE49-F238E27FC236}">
                <a16:creationId xmlns:a16="http://schemas.microsoft.com/office/drawing/2014/main" id="{8E11D977-8E19-A06F-A63F-72A2B2AEF86E}"/>
              </a:ext>
            </a:extLst>
          </p:cNvPr>
          <p:cNvPicPr>
            <a:picLocks noChangeAspect="1"/>
          </p:cNvPicPr>
          <p:nvPr/>
        </p:nvPicPr>
        <p:blipFill>
          <a:blip r:embed="rId2"/>
          <a:stretch>
            <a:fillRect/>
          </a:stretch>
        </p:blipFill>
        <p:spPr>
          <a:xfrm>
            <a:off x="6358104" y="2102598"/>
            <a:ext cx="5698430" cy="4735201"/>
          </a:xfrm>
          <a:prstGeom prst="rect">
            <a:avLst/>
          </a:prstGeom>
        </p:spPr>
      </p:pic>
      <p:sp>
        <p:nvSpPr>
          <p:cNvPr id="5" name="TextBox 4">
            <a:extLst>
              <a:ext uri="{FF2B5EF4-FFF2-40B4-BE49-F238E27FC236}">
                <a16:creationId xmlns:a16="http://schemas.microsoft.com/office/drawing/2014/main" id="{B484A134-E5D9-7950-169F-009E4ED6AFD5}"/>
              </a:ext>
            </a:extLst>
          </p:cNvPr>
          <p:cNvSpPr txBox="1"/>
          <p:nvPr/>
        </p:nvSpPr>
        <p:spPr>
          <a:xfrm>
            <a:off x="246326" y="1767335"/>
            <a:ext cx="5896858" cy="1200329"/>
          </a:xfrm>
          <a:prstGeom prst="rect">
            <a:avLst/>
          </a:prstGeom>
          <a:noFill/>
        </p:spPr>
        <p:txBody>
          <a:bodyPr wrap="square" rtlCol="0">
            <a:spAutoFit/>
          </a:bodyPr>
          <a:lstStyle/>
          <a:p>
            <a:r>
              <a:rPr lang="en-US" dirty="0"/>
              <a:t>The biomarkers among these which we are concerned with are CSF biomarkers i.e. amyloid beta 42 and </a:t>
            </a:r>
            <a:r>
              <a:rPr lang="en-US" dirty="0" err="1"/>
              <a:t>ptau</a:t>
            </a:r>
            <a:r>
              <a:rPr lang="en-US" dirty="0"/>
              <a:t>. The common machine learning techniques that can be used for classification are also listed below.</a:t>
            </a:r>
          </a:p>
        </p:txBody>
      </p:sp>
      <p:pic>
        <p:nvPicPr>
          <p:cNvPr id="6" name="Picture 5">
            <a:extLst>
              <a:ext uri="{FF2B5EF4-FFF2-40B4-BE49-F238E27FC236}">
                <a16:creationId xmlns:a16="http://schemas.microsoft.com/office/drawing/2014/main" id="{BCA6E5BE-A34B-9A07-B0E0-DE739F55FEEB}"/>
              </a:ext>
            </a:extLst>
          </p:cNvPr>
          <p:cNvPicPr>
            <a:picLocks noChangeAspect="1"/>
          </p:cNvPicPr>
          <p:nvPr/>
        </p:nvPicPr>
        <p:blipFill>
          <a:blip r:embed="rId3"/>
          <a:stretch>
            <a:fillRect/>
          </a:stretch>
        </p:blipFill>
        <p:spPr>
          <a:xfrm>
            <a:off x="681586" y="2919644"/>
            <a:ext cx="5248057" cy="3839132"/>
          </a:xfrm>
          <a:prstGeom prst="rect">
            <a:avLst/>
          </a:prstGeom>
        </p:spPr>
      </p:pic>
    </p:spTree>
    <p:extLst>
      <p:ext uri="{BB962C8B-B14F-4D97-AF65-F5344CB8AC3E}">
        <p14:creationId xmlns:p14="http://schemas.microsoft.com/office/powerpoint/2010/main" val="149220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B2E4EC-ED3B-C0C5-701A-10F46A15E226}"/>
              </a:ext>
            </a:extLst>
          </p:cNvPr>
          <p:cNvSpPr/>
          <p:nvPr/>
        </p:nvSpPr>
        <p:spPr>
          <a:xfrm>
            <a:off x="357187" y="414337"/>
            <a:ext cx="10115551" cy="78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effectLst/>
                <a:latin typeface="STIXGeneral" pitchFamily="2" charset="2"/>
              </a:rPr>
              <a:t>Predicting Amyloid-</a:t>
            </a:r>
            <a:r>
              <a:rPr lang="el-GR" sz="1800" dirty="0">
                <a:effectLst/>
                <a:latin typeface="STIXGeneral" pitchFamily="2" charset="2"/>
              </a:rPr>
              <a:t>β </a:t>
            </a:r>
            <a:r>
              <a:rPr lang="en-IN" sz="1800" dirty="0">
                <a:effectLst/>
                <a:latin typeface="STIXGeneral" pitchFamily="2" charset="2"/>
              </a:rPr>
              <a:t>Levels in Amnestic Mild Cognitive Impairment Using Machine Learning Techniques (Paper) </a:t>
            </a:r>
            <a:endParaRPr lang="en-IN" sz="2000" dirty="0">
              <a:effectLst/>
            </a:endParaRPr>
          </a:p>
        </p:txBody>
      </p:sp>
      <p:pic>
        <p:nvPicPr>
          <p:cNvPr id="3" name="Picture 2">
            <a:extLst>
              <a:ext uri="{FF2B5EF4-FFF2-40B4-BE49-F238E27FC236}">
                <a16:creationId xmlns:a16="http://schemas.microsoft.com/office/drawing/2014/main" id="{71693876-65FA-9504-9ADE-455821E7EAEC}"/>
              </a:ext>
            </a:extLst>
          </p:cNvPr>
          <p:cNvPicPr>
            <a:picLocks noChangeAspect="1"/>
          </p:cNvPicPr>
          <p:nvPr/>
        </p:nvPicPr>
        <p:blipFill>
          <a:blip r:embed="rId2"/>
          <a:stretch>
            <a:fillRect/>
          </a:stretch>
        </p:blipFill>
        <p:spPr>
          <a:xfrm>
            <a:off x="7224712" y="1563052"/>
            <a:ext cx="4745836" cy="4180523"/>
          </a:xfrm>
          <a:prstGeom prst="rect">
            <a:avLst/>
          </a:prstGeom>
        </p:spPr>
      </p:pic>
      <p:sp>
        <p:nvSpPr>
          <p:cNvPr id="4" name="TextBox 3">
            <a:extLst>
              <a:ext uri="{FF2B5EF4-FFF2-40B4-BE49-F238E27FC236}">
                <a16:creationId xmlns:a16="http://schemas.microsoft.com/office/drawing/2014/main" id="{EDABD401-5A57-AEA6-447B-95BEEFE23DA8}"/>
              </a:ext>
            </a:extLst>
          </p:cNvPr>
          <p:cNvSpPr txBox="1"/>
          <p:nvPr/>
        </p:nvSpPr>
        <p:spPr>
          <a:xfrm>
            <a:off x="357187" y="1443038"/>
            <a:ext cx="6157913" cy="3139321"/>
          </a:xfrm>
          <a:prstGeom prst="rect">
            <a:avLst/>
          </a:prstGeom>
          <a:noFill/>
        </p:spPr>
        <p:txBody>
          <a:bodyPr wrap="square" rtlCol="0">
            <a:spAutoFit/>
          </a:bodyPr>
          <a:lstStyle/>
          <a:p>
            <a:pPr marL="342900" indent="-342900">
              <a:buAutoNum type="arabicPeriod"/>
            </a:pPr>
            <a:r>
              <a:rPr lang="en-US" dirty="0"/>
              <a:t>The study used different demographic and clinical data of medical patients and fed it in Ensemble Linear Discriminant Classifier(ELD) to predict if the person is A-beta + or not.</a:t>
            </a:r>
          </a:p>
          <a:p>
            <a:pPr marL="342900" indent="-342900">
              <a:buAutoNum type="arabicPeriod"/>
            </a:pPr>
            <a:endParaRPr lang="en-US" dirty="0"/>
          </a:p>
          <a:p>
            <a:pPr marL="342900" indent="-342900">
              <a:buAutoNum type="arabicPeriod"/>
            </a:pPr>
            <a:r>
              <a:rPr lang="en-US" dirty="0"/>
              <a:t>The literature lists the features that contribute the most towards the A-beta prediction. They are demographic information like age, sex, education, MRI measures, CSF biomarkers like PTAU, Abeta42/40 ratio, cognitive data like MMSE , hippocampal volume  and ICV(Intracranial volume).</a:t>
            </a:r>
          </a:p>
          <a:p>
            <a:pPr marL="342900" indent="-342900">
              <a:buAutoNum type="arabicPeriod"/>
            </a:pPr>
            <a:endParaRPr lang="en-US" dirty="0"/>
          </a:p>
          <a:p>
            <a:pPr marL="342900" indent="-342900">
              <a:buAutoNum type="arabicPeriod"/>
            </a:pPr>
            <a:endParaRPr lang="en-US" dirty="0"/>
          </a:p>
        </p:txBody>
      </p:sp>
      <p:pic>
        <p:nvPicPr>
          <p:cNvPr id="5" name="Picture 4">
            <a:extLst>
              <a:ext uri="{FF2B5EF4-FFF2-40B4-BE49-F238E27FC236}">
                <a16:creationId xmlns:a16="http://schemas.microsoft.com/office/drawing/2014/main" id="{813439A7-4F68-D475-C421-78924E6F9A63}"/>
              </a:ext>
            </a:extLst>
          </p:cNvPr>
          <p:cNvPicPr>
            <a:picLocks noChangeAspect="1"/>
          </p:cNvPicPr>
          <p:nvPr/>
        </p:nvPicPr>
        <p:blipFill>
          <a:blip r:embed="rId3"/>
          <a:stretch>
            <a:fillRect/>
          </a:stretch>
        </p:blipFill>
        <p:spPr>
          <a:xfrm>
            <a:off x="221452" y="3996266"/>
            <a:ext cx="2763831" cy="2641412"/>
          </a:xfrm>
          <a:prstGeom prst="rect">
            <a:avLst/>
          </a:prstGeom>
        </p:spPr>
      </p:pic>
      <p:sp>
        <p:nvSpPr>
          <p:cNvPr id="6" name="TextBox 5">
            <a:extLst>
              <a:ext uri="{FF2B5EF4-FFF2-40B4-BE49-F238E27FC236}">
                <a16:creationId xmlns:a16="http://schemas.microsoft.com/office/drawing/2014/main" id="{33523BB3-FB9C-2699-E3D1-EE3D54182840}"/>
              </a:ext>
            </a:extLst>
          </p:cNvPr>
          <p:cNvSpPr txBox="1"/>
          <p:nvPr/>
        </p:nvSpPr>
        <p:spPr>
          <a:xfrm>
            <a:off x="2823030" y="4537799"/>
            <a:ext cx="4563936" cy="1754326"/>
          </a:xfrm>
          <a:prstGeom prst="rect">
            <a:avLst/>
          </a:prstGeom>
          <a:noFill/>
        </p:spPr>
        <p:txBody>
          <a:bodyPr wrap="square" rtlCol="0">
            <a:spAutoFit/>
          </a:bodyPr>
          <a:lstStyle/>
          <a:p>
            <a:r>
              <a:rPr lang="en-US" dirty="0"/>
              <a:t>3. A AUC score of 86% was observed by the classification model which was trained with only demographics data, APOE4 and CSF biomarkers while a 90% score was observed by the model which was trained with combination of all these features.</a:t>
            </a:r>
          </a:p>
        </p:txBody>
      </p:sp>
    </p:spTree>
    <p:extLst>
      <p:ext uri="{BB962C8B-B14F-4D97-AF65-F5344CB8AC3E}">
        <p14:creationId xmlns:p14="http://schemas.microsoft.com/office/powerpoint/2010/main" val="315666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2EAA2-4E2C-35FA-0FC9-FFDC0694F5BD}"/>
              </a:ext>
            </a:extLst>
          </p:cNvPr>
          <p:cNvSpPr>
            <a:spLocks noGrp="1"/>
          </p:cNvSpPr>
          <p:nvPr>
            <p:ph type="title"/>
          </p:nvPr>
        </p:nvSpPr>
        <p:spPr/>
        <p:txBody>
          <a:bodyPr/>
          <a:lstStyle/>
          <a:p>
            <a:r>
              <a:rPr lang="en-US" dirty="0"/>
              <a:t>Regression Model</a:t>
            </a:r>
          </a:p>
        </p:txBody>
      </p:sp>
      <p:pic>
        <p:nvPicPr>
          <p:cNvPr id="3" name="Picture 2">
            <a:extLst>
              <a:ext uri="{FF2B5EF4-FFF2-40B4-BE49-F238E27FC236}">
                <a16:creationId xmlns:a16="http://schemas.microsoft.com/office/drawing/2014/main" id="{EFB48C3F-6A2E-AD8D-6DDF-B56AE377DAD5}"/>
              </a:ext>
            </a:extLst>
          </p:cNvPr>
          <p:cNvPicPr>
            <a:picLocks noChangeAspect="1"/>
          </p:cNvPicPr>
          <p:nvPr/>
        </p:nvPicPr>
        <p:blipFill>
          <a:blip r:embed="rId2"/>
          <a:stretch>
            <a:fillRect/>
          </a:stretch>
        </p:blipFill>
        <p:spPr>
          <a:xfrm>
            <a:off x="3581400" y="1022548"/>
            <a:ext cx="7772400" cy="2701917"/>
          </a:xfrm>
          <a:prstGeom prst="rect">
            <a:avLst/>
          </a:prstGeom>
        </p:spPr>
      </p:pic>
      <p:sp>
        <p:nvSpPr>
          <p:cNvPr id="4" name="TextBox 3">
            <a:extLst>
              <a:ext uri="{FF2B5EF4-FFF2-40B4-BE49-F238E27FC236}">
                <a16:creationId xmlns:a16="http://schemas.microsoft.com/office/drawing/2014/main" id="{5AB5998B-81AD-0454-6E79-5E2C70DF4E6D}"/>
              </a:ext>
            </a:extLst>
          </p:cNvPr>
          <p:cNvSpPr txBox="1"/>
          <p:nvPr/>
        </p:nvSpPr>
        <p:spPr>
          <a:xfrm>
            <a:off x="3581400" y="4014788"/>
            <a:ext cx="8039830" cy="1200329"/>
          </a:xfrm>
          <a:prstGeom prst="rect">
            <a:avLst/>
          </a:prstGeom>
          <a:noFill/>
        </p:spPr>
        <p:txBody>
          <a:bodyPr wrap="none" rtlCol="0">
            <a:spAutoFit/>
          </a:bodyPr>
          <a:lstStyle/>
          <a:p>
            <a:r>
              <a:rPr lang="en-US" dirty="0"/>
              <a:t>Based on the previous literature, the features chosen are demographic information</a:t>
            </a:r>
          </a:p>
          <a:p>
            <a:r>
              <a:rPr lang="en-US" dirty="0"/>
              <a:t>(</a:t>
            </a:r>
            <a:r>
              <a:rPr lang="en-US" dirty="0" err="1"/>
              <a:t>age,sex</a:t>
            </a:r>
            <a:r>
              <a:rPr lang="en-US" dirty="0"/>
              <a:t>), APOE4 value, Total Intracranial Volume(ICV),Hippocampus volumes, </a:t>
            </a:r>
          </a:p>
          <a:p>
            <a:r>
              <a:rPr lang="en-US" dirty="0"/>
              <a:t>Cognitive data(MMSE)(Mini Mental State Examination), ABETA42/40 value and</a:t>
            </a:r>
          </a:p>
          <a:p>
            <a:r>
              <a:rPr lang="en-US" dirty="0"/>
              <a:t>Groups of Alzheimer’s disease are chosen. </a:t>
            </a:r>
          </a:p>
        </p:txBody>
      </p:sp>
    </p:spTree>
    <p:extLst>
      <p:ext uri="{BB962C8B-B14F-4D97-AF65-F5344CB8AC3E}">
        <p14:creationId xmlns:p14="http://schemas.microsoft.com/office/powerpoint/2010/main" val="592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E95488-2844-EF3D-20DA-DAE850743CAE}"/>
              </a:ext>
            </a:extLst>
          </p:cNvPr>
          <p:cNvSpPr/>
          <p:nvPr/>
        </p:nvSpPr>
        <p:spPr>
          <a:xfrm>
            <a:off x="357187" y="414337"/>
            <a:ext cx="1714501" cy="78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solidFill>
                  <a:schemeClr val="bg1"/>
                </a:solidFill>
                <a:effectLst/>
                <a:latin typeface="Helvetica" pitchFamily="2" charset="0"/>
              </a:rPr>
              <a:t>Related Plots</a:t>
            </a:r>
            <a:endParaRPr lang="en-IN" sz="2000" dirty="0">
              <a:solidFill>
                <a:schemeClr val="bg1"/>
              </a:solidFill>
            </a:endParaRPr>
          </a:p>
        </p:txBody>
      </p:sp>
      <p:pic>
        <p:nvPicPr>
          <p:cNvPr id="3" name="Picture 2">
            <a:extLst>
              <a:ext uri="{FF2B5EF4-FFF2-40B4-BE49-F238E27FC236}">
                <a16:creationId xmlns:a16="http://schemas.microsoft.com/office/drawing/2014/main" id="{B1B4A7C4-5FEF-8F49-EBB7-CAAFFBB38ED6}"/>
              </a:ext>
            </a:extLst>
          </p:cNvPr>
          <p:cNvPicPr>
            <a:picLocks noChangeAspect="1"/>
          </p:cNvPicPr>
          <p:nvPr/>
        </p:nvPicPr>
        <p:blipFill rotWithShape="1">
          <a:blip r:embed="rId2"/>
          <a:srcRect l="2552" t="2247" r="-1" b="1711"/>
          <a:stretch/>
        </p:blipFill>
        <p:spPr>
          <a:xfrm>
            <a:off x="5114925" y="3492"/>
            <a:ext cx="6996992" cy="6854508"/>
          </a:xfrm>
          <a:prstGeom prst="rect">
            <a:avLst/>
          </a:prstGeom>
        </p:spPr>
      </p:pic>
      <p:sp>
        <p:nvSpPr>
          <p:cNvPr id="4" name="TextBox 3">
            <a:extLst>
              <a:ext uri="{FF2B5EF4-FFF2-40B4-BE49-F238E27FC236}">
                <a16:creationId xmlns:a16="http://schemas.microsoft.com/office/drawing/2014/main" id="{99A3A275-99BA-AB85-A4C7-5E919D37BA2E}"/>
              </a:ext>
            </a:extLst>
          </p:cNvPr>
          <p:cNvSpPr txBox="1"/>
          <p:nvPr/>
        </p:nvSpPr>
        <p:spPr>
          <a:xfrm>
            <a:off x="357187" y="1500188"/>
            <a:ext cx="4086225" cy="4801314"/>
          </a:xfrm>
          <a:prstGeom prst="rect">
            <a:avLst/>
          </a:prstGeom>
          <a:noFill/>
        </p:spPr>
        <p:txBody>
          <a:bodyPr wrap="square" rtlCol="0">
            <a:spAutoFit/>
          </a:bodyPr>
          <a:lstStyle/>
          <a:p>
            <a:pPr marL="342900" indent="-342900">
              <a:buAutoNum type="arabicPeriod"/>
            </a:pPr>
            <a:r>
              <a:rPr lang="en-US" dirty="0"/>
              <a:t>It is very evident that none of the features are showing any trends towards A-beta level. All  the plots corresponding to A-beta level are haphazard and spread all over the place.</a:t>
            </a:r>
          </a:p>
          <a:p>
            <a:pPr marL="342900" indent="-342900">
              <a:buAutoNum type="arabicPeriod"/>
            </a:pPr>
            <a:endParaRPr lang="en-US" dirty="0"/>
          </a:p>
          <a:p>
            <a:pPr marL="342900" indent="-342900">
              <a:buAutoNum type="arabicPeriod"/>
            </a:pPr>
            <a:r>
              <a:rPr lang="en-US" dirty="0"/>
              <a:t>If analyzed critically it can be seen that for lower values of PTAU, there are high and low A-beta values whereas for higher values of PTAU there is no high A-beta value.</a:t>
            </a:r>
          </a:p>
          <a:p>
            <a:pPr marL="342900" indent="-342900">
              <a:buAutoNum type="arabicPeriod"/>
            </a:pPr>
            <a:endParaRPr lang="en-US" dirty="0"/>
          </a:p>
          <a:p>
            <a:pPr marL="342900" indent="-342900">
              <a:buAutoNum type="arabicPeriod"/>
            </a:pPr>
            <a:r>
              <a:rPr lang="en-US" dirty="0"/>
              <a:t>Moreover, for higher A-beta 42/40 ratio there are all ranges of A-beta 42 value whereas for lower ratio only low A-beta 42 values are present.</a:t>
            </a:r>
          </a:p>
        </p:txBody>
      </p:sp>
    </p:spTree>
    <p:extLst>
      <p:ext uri="{BB962C8B-B14F-4D97-AF65-F5344CB8AC3E}">
        <p14:creationId xmlns:p14="http://schemas.microsoft.com/office/powerpoint/2010/main" val="115061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0EF1B-05B6-EBC9-9ACA-79FBE064C1E2}"/>
              </a:ext>
            </a:extLst>
          </p:cNvPr>
          <p:cNvSpPr/>
          <p:nvPr/>
        </p:nvSpPr>
        <p:spPr>
          <a:xfrm>
            <a:off x="357186" y="414337"/>
            <a:ext cx="2228851" cy="55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solidFill>
                  <a:schemeClr val="bg1"/>
                </a:solidFill>
                <a:effectLst/>
                <a:latin typeface="Helvetica" pitchFamily="2" charset="0"/>
              </a:rPr>
              <a:t>Regressor Outputs</a:t>
            </a:r>
            <a:endParaRPr lang="en-IN" sz="2000" dirty="0">
              <a:solidFill>
                <a:schemeClr val="bg1"/>
              </a:solidFill>
            </a:endParaRPr>
          </a:p>
        </p:txBody>
      </p:sp>
      <p:pic>
        <p:nvPicPr>
          <p:cNvPr id="3" name="Picture 2">
            <a:extLst>
              <a:ext uri="{FF2B5EF4-FFF2-40B4-BE49-F238E27FC236}">
                <a16:creationId xmlns:a16="http://schemas.microsoft.com/office/drawing/2014/main" id="{27C96C11-8D13-AB67-5BD0-6FB853DDA1F7}"/>
              </a:ext>
            </a:extLst>
          </p:cNvPr>
          <p:cNvPicPr>
            <a:picLocks noChangeAspect="1"/>
          </p:cNvPicPr>
          <p:nvPr/>
        </p:nvPicPr>
        <p:blipFill>
          <a:blip r:embed="rId2"/>
          <a:stretch>
            <a:fillRect/>
          </a:stretch>
        </p:blipFill>
        <p:spPr>
          <a:xfrm>
            <a:off x="6601598" y="739024"/>
            <a:ext cx="4694258" cy="2901074"/>
          </a:xfrm>
          <a:prstGeom prst="rect">
            <a:avLst/>
          </a:prstGeom>
        </p:spPr>
      </p:pic>
      <p:sp>
        <p:nvSpPr>
          <p:cNvPr id="4" name="TextBox 3">
            <a:extLst>
              <a:ext uri="{FF2B5EF4-FFF2-40B4-BE49-F238E27FC236}">
                <a16:creationId xmlns:a16="http://schemas.microsoft.com/office/drawing/2014/main" id="{A7495437-CF6D-2094-569A-8CFEF3DBA7CF}"/>
              </a:ext>
            </a:extLst>
          </p:cNvPr>
          <p:cNvSpPr txBox="1"/>
          <p:nvPr/>
        </p:nvSpPr>
        <p:spPr>
          <a:xfrm>
            <a:off x="357186" y="1214438"/>
            <a:ext cx="5957889" cy="923330"/>
          </a:xfrm>
          <a:prstGeom prst="rect">
            <a:avLst/>
          </a:prstGeom>
          <a:noFill/>
        </p:spPr>
        <p:txBody>
          <a:bodyPr wrap="square" rtlCol="0">
            <a:spAutoFit/>
          </a:bodyPr>
          <a:lstStyle/>
          <a:p>
            <a:r>
              <a:rPr lang="en-US" dirty="0"/>
              <a:t>Random Forest Regressor:</a:t>
            </a:r>
          </a:p>
          <a:p>
            <a:endParaRPr lang="en-US" dirty="0"/>
          </a:p>
          <a:p>
            <a:endParaRPr lang="en-US" dirty="0"/>
          </a:p>
        </p:txBody>
      </p:sp>
      <p:pic>
        <p:nvPicPr>
          <p:cNvPr id="5" name="Picture 4">
            <a:extLst>
              <a:ext uri="{FF2B5EF4-FFF2-40B4-BE49-F238E27FC236}">
                <a16:creationId xmlns:a16="http://schemas.microsoft.com/office/drawing/2014/main" id="{5216B482-51AB-FF52-B453-0DECFD3A55F5}"/>
              </a:ext>
            </a:extLst>
          </p:cNvPr>
          <p:cNvPicPr>
            <a:picLocks noChangeAspect="1"/>
          </p:cNvPicPr>
          <p:nvPr/>
        </p:nvPicPr>
        <p:blipFill rotWithShape="1">
          <a:blip r:embed="rId3"/>
          <a:srcRect b="4338"/>
          <a:stretch/>
        </p:blipFill>
        <p:spPr>
          <a:xfrm>
            <a:off x="357186" y="1727896"/>
            <a:ext cx="5676900" cy="923330"/>
          </a:xfrm>
          <a:prstGeom prst="rect">
            <a:avLst/>
          </a:prstGeom>
        </p:spPr>
      </p:pic>
      <p:sp>
        <p:nvSpPr>
          <p:cNvPr id="6" name="TextBox 5">
            <a:extLst>
              <a:ext uri="{FF2B5EF4-FFF2-40B4-BE49-F238E27FC236}">
                <a16:creationId xmlns:a16="http://schemas.microsoft.com/office/drawing/2014/main" id="{276C386C-0136-021F-A9BA-882701D2AD6C}"/>
              </a:ext>
            </a:extLst>
          </p:cNvPr>
          <p:cNvSpPr txBox="1"/>
          <p:nvPr/>
        </p:nvSpPr>
        <p:spPr>
          <a:xfrm>
            <a:off x="409573" y="2703273"/>
            <a:ext cx="5572125" cy="923330"/>
          </a:xfrm>
          <a:prstGeom prst="rect">
            <a:avLst/>
          </a:prstGeom>
          <a:noFill/>
        </p:spPr>
        <p:txBody>
          <a:bodyPr wrap="square" rtlCol="0">
            <a:spAutoFit/>
          </a:bodyPr>
          <a:lstStyle/>
          <a:p>
            <a:r>
              <a:rPr lang="en-US" dirty="0"/>
              <a:t>48.09% is the least error that this model is predicting which is not a satisfactory error value for designing a model.</a:t>
            </a:r>
          </a:p>
        </p:txBody>
      </p:sp>
      <p:pic>
        <p:nvPicPr>
          <p:cNvPr id="7" name="Picture 6">
            <a:extLst>
              <a:ext uri="{FF2B5EF4-FFF2-40B4-BE49-F238E27FC236}">
                <a16:creationId xmlns:a16="http://schemas.microsoft.com/office/drawing/2014/main" id="{54BB8239-18DC-651C-09B0-720C5616BE03}"/>
              </a:ext>
            </a:extLst>
          </p:cNvPr>
          <p:cNvPicPr>
            <a:picLocks noChangeAspect="1"/>
          </p:cNvPicPr>
          <p:nvPr/>
        </p:nvPicPr>
        <p:blipFill>
          <a:blip r:embed="rId4"/>
          <a:stretch>
            <a:fillRect/>
          </a:stretch>
        </p:blipFill>
        <p:spPr>
          <a:xfrm>
            <a:off x="6729413" y="3733800"/>
            <a:ext cx="4666456" cy="2901074"/>
          </a:xfrm>
          <a:prstGeom prst="rect">
            <a:avLst/>
          </a:prstGeom>
        </p:spPr>
      </p:pic>
      <p:sp>
        <p:nvSpPr>
          <p:cNvPr id="8" name="TextBox 7">
            <a:extLst>
              <a:ext uri="{FF2B5EF4-FFF2-40B4-BE49-F238E27FC236}">
                <a16:creationId xmlns:a16="http://schemas.microsoft.com/office/drawing/2014/main" id="{1F77FF2D-6291-211B-75EF-30852E2F24F3}"/>
              </a:ext>
            </a:extLst>
          </p:cNvPr>
          <p:cNvSpPr txBox="1"/>
          <p:nvPr/>
        </p:nvSpPr>
        <p:spPr>
          <a:xfrm>
            <a:off x="409573" y="3883609"/>
            <a:ext cx="1680588" cy="646331"/>
          </a:xfrm>
          <a:prstGeom prst="rect">
            <a:avLst/>
          </a:prstGeom>
          <a:noFill/>
        </p:spPr>
        <p:txBody>
          <a:bodyPr wrap="none" rtlCol="0">
            <a:spAutoFit/>
          </a:bodyPr>
          <a:lstStyle/>
          <a:p>
            <a:r>
              <a:rPr lang="en-US" dirty="0"/>
              <a:t>MLP Regressor:</a:t>
            </a:r>
          </a:p>
          <a:p>
            <a:endParaRPr lang="en-US" dirty="0"/>
          </a:p>
        </p:txBody>
      </p:sp>
      <p:pic>
        <p:nvPicPr>
          <p:cNvPr id="9" name="Picture 8">
            <a:extLst>
              <a:ext uri="{FF2B5EF4-FFF2-40B4-BE49-F238E27FC236}">
                <a16:creationId xmlns:a16="http://schemas.microsoft.com/office/drawing/2014/main" id="{F6300465-CAB6-F6B3-F257-05FAC178EBBF}"/>
              </a:ext>
            </a:extLst>
          </p:cNvPr>
          <p:cNvPicPr>
            <a:picLocks noChangeAspect="1"/>
          </p:cNvPicPr>
          <p:nvPr/>
        </p:nvPicPr>
        <p:blipFill>
          <a:blip r:embed="rId5"/>
          <a:stretch>
            <a:fillRect/>
          </a:stretch>
        </p:blipFill>
        <p:spPr>
          <a:xfrm>
            <a:off x="357186" y="4253546"/>
            <a:ext cx="5562600" cy="1066800"/>
          </a:xfrm>
          <a:prstGeom prst="rect">
            <a:avLst/>
          </a:prstGeom>
        </p:spPr>
      </p:pic>
      <p:sp>
        <p:nvSpPr>
          <p:cNvPr id="10" name="TextBox 9">
            <a:extLst>
              <a:ext uri="{FF2B5EF4-FFF2-40B4-BE49-F238E27FC236}">
                <a16:creationId xmlns:a16="http://schemas.microsoft.com/office/drawing/2014/main" id="{800A8861-EDE5-7AE3-03A5-0D1BA4C929DC}"/>
              </a:ext>
            </a:extLst>
          </p:cNvPr>
          <p:cNvSpPr txBox="1"/>
          <p:nvPr/>
        </p:nvSpPr>
        <p:spPr>
          <a:xfrm>
            <a:off x="409573" y="5367117"/>
            <a:ext cx="5343525" cy="646331"/>
          </a:xfrm>
          <a:prstGeom prst="rect">
            <a:avLst/>
          </a:prstGeom>
          <a:noFill/>
        </p:spPr>
        <p:txBody>
          <a:bodyPr wrap="square" rtlCol="0">
            <a:spAutoFit/>
          </a:bodyPr>
          <a:lstStyle/>
          <a:p>
            <a:r>
              <a:rPr lang="en-US" dirty="0"/>
              <a:t>49.19% error is present in this sample which does not make it suitable enough for any prediction.</a:t>
            </a:r>
          </a:p>
        </p:txBody>
      </p:sp>
      <p:sp>
        <p:nvSpPr>
          <p:cNvPr id="11" name="TextBox 10">
            <a:extLst>
              <a:ext uri="{FF2B5EF4-FFF2-40B4-BE49-F238E27FC236}">
                <a16:creationId xmlns:a16="http://schemas.microsoft.com/office/drawing/2014/main" id="{8FA1A537-5B3A-FA1B-79A8-20C3F79DABA9}"/>
              </a:ext>
            </a:extLst>
          </p:cNvPr>
          <p:cNvSpPr txBox="1"/>
          <p:nvPr/>
        </p:nvSpPr>
        <p:spPr>
          <a:xfrm>
            <a:off x="428201" y="6359244"/>
            <a:ext cx="6301212" cy="369332"/>
          </a:xfrm>
          <a:prstGeom prst="rect">
            <a:avLst/>
          </a:prstGeom>
          <a:noFill/>
        </p:spPr>
        <p:txBody>
          <a:bodyPr wrap="none" rtlCol="0">
            <a:spAutoFit/>
          </a:bodyPr>
          <a:lstStyle/>
          <a:p>
            <a:r>
              <a:rPr lang="en-US" dirty="0"/>
              <a:t>Both the models here are not good enough for A-beta prediction.</a:t>
            </a:r>
          </a:p>
        </p:txBody>
      </p:sp>
    </p:spTree>
    <p:extLst>
      <p:ext uri="{BB962C8B-B14F-4D97-AF65-F5344CB8AC3E}">
        <p14:creationId xmlns:p14="http://schemas.microsoft.com/office/powerpoint/2010/main" val="164091284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190</TotalTime>
  <Words>1391</Words>
  <Application>Microsoft Macintosh PowerPoint</Application>
  <PresentationFormat>Widescreen</PresentationFormat>
  <Paragraphs>84</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Corbel</vt:lpstr>
      <vt:lpstr>EuclidSymbol</vt:lpstr>
      <vt:lpstr>Helvetica</vt:lpstr>
      <vt:lpstr>MinionPro</vt:lpstr>
      <vt:lpstr>OpenSans</vt:lpstr>
      <vt:lpstr>STIXGeneral</vt:lpstr>
      <vt:lpstr>TeX_CM_Maths_Italic</vt:lpstr>
      <vt:lpstr>URWPalladioL</vt:lpstr>
      <vt:lpstr>Wingdings 2</vt:lpstr>
      <vt:lpstr>Frame</vt:lpstr>
      <vt:lpstr>Abeta Prediction</vt:lpstr>
      <vt:lpstr>PowerPoint Presentation</vt:lpstr>
      <vt:lpstr>PowerPoint Presentation</vt:lpstr>
      <vt:lpstr>PowerPoint Presentation</vt:lpstr>
      <vt:lpstr>PowerPoint Presentation</vt:lpstr>
      <vt:lpstr>PowerPoint Presentation</vt:lpstr>
      <vt:lpstr>Regression Model</vt:lpstr>
      <vt:lpstr>PowerPoint Presentation</vt:lpstr>
      <vt:lpstr>PowerPoint Presentation</vt:lpstr>
      <vt:lpstr>PowerPoint Presentation</vt:lpstr>
      <vt:lpstr>PowerPoint Presentation</vt:lpstr>
      <vt:lpstr>Proposed Method</vt:lpstr>
      <vt:lpstr>Reason for choosing inception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Kathakoli Sengupta</dc:creator>
  <cp:lastModifiedBy>Kathakoli Sengupta</cp:lastModifiedBy>
  <cp:revision>5</cp:revision>
  <dcterms:created xsi:type="dcterms:W3CDTF">2022-10-21T13:46:40Z</dcterms:created>
  <dcterms:modified xsi:type="dcterms:W3CDTF">2024-08-02T22:34:23Z</dcterms:modified>
</cp:coreProperties>
</file>